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257" r:id="rId4"/>
    <p:sldId id="259"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ye Holliday" initials="FH" lastIdx="3" clrIdx="0">
    <p:extLst>
      <p:ext uri="{19B8F6BF-5375-455C-9EA6-DF929625EA0E}">
        <p15:presenceInfo xmlns:p15="http://schemas.microsoft.com/office/powerpoint/2012/main" userId="S-1-5-21-645232784-852506845-782984527-7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35"/>
    <a:srgbClr val="E1D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7F095-C445-4D62-9991-516483567C47}" v="16" dt="2020-03-26T19:04:18.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9"/>
  </p:normalViewPr>
  <p:slideViewPr>
    <p:cSldViewPr snapToGrid="0" snapToObjects="1">
      <p:cViewPr varScale="1">
        <p:scale>
          <a:sx n="68" d="100"/>
          <a:sy n="68" d="100"/>
        </p:scale>
        <p:origin x="792" y="60"/>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0T12:10:41.924" idx="3">
    <p:pos x="10" y="10"/>
    <p:text>the number 4 looks strange here</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B66A3-B3D3-4D4F-83C7-FCFFD8482A01}"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5E8A8-EB81-1546-9EA2-D1BD1C3399B1}" type="slidenum">
              <a:rPr lang="en-US" smtClean="0"/>
              <a:t>‹#›</a:t>
            </a:fld>
            <a:endParaRPr lang="en-US"/>
          </a:p>
        </p:txBody>
      </p:sp>
    </p:spTree>
    <p:extLst>
      <p:ext uri="{BB962C8B-B14F-4D97-AF65-F5344CB8AC3E}">
        <p14:creationId xmlns:p14="http://schemas.microsoft.com/office/powerpoint/2010/main" val="2463203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1</a:t>
            </a:fld>
            <a:endParaRPr lang="en-US"/>
          </a:p>
        </p:txBody>
      </p:sp>
    </p:spTree>
    <p:extLst>
      <p:ext uri="{BB962C8B-B14F-4D97-AF65-F5344CB8AC3E}">
        <p14:creationId xmlns:p14="http://schemas.microsoft.com/office/powerpoint/2010/main" val="152024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26</a:t>
            </a:fld>
            <a:endParaRPr lang="en-US"/>
          </a:p>
        </p:txBody>
      </p:sp>
    </p:spTree>
    <p:extLst>
      <p:ext uri="{BB962C8B-B14F-4D97-AF65-F5344CB8AC3E}">
        <p14:creationId xmlns:p14="http://schemas.microsoft.com/office/powerpoint/2010/main" val="137633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65E8A8-EB81-1546-9EA2-D1BD1C3399B1}" type="slidenum">
              <a:rPr lang="en-US" smtClean="0"/>
              <a:t>3</a:t>
            </a:fld>
            <a:endParaRPr lang="en-US"/>
          </a:p>
        </p:txBody>
      </p:sp>
    </p:spTree>
    <p:extLst>
      <p:ext uri="{BB962C8B-B14F-4D97-AF65-F5344CB8AC3E}">
        <p14:creationId xmlns:p14="http://schemas.microsoft.com/office/powerpoint/2010/main" val="204079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12</a:t>
            </a:fld>
            <a:endParaRPr lang="en-US"/>
          </a:p>
        </p:txBody>
      </p:sp>
    </p:spTree>
    <p:extLst>
      <p:ext uri="{BB962C8B-B14F-4D97-AF65-F5344CB8AC3E}">
        <p14:creationId xmlns:p14="http://schemas.microsoft.com/office/powerpoint/2010/main" val="43319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14</a:t>
            </a:fld>
            <a:endParaRPr lang="en-US"/>
          </a:p>
        </p:txBody>
      </p:sp>
    </p:spTree>
    <p:extLst>
      <p:ext uri="{BB962C8B-B14F-4D97-AF65-F5344CB8AC3E}">
        <p14:creationId xmlns:p14="http://schemas.microsoft.com/office/powerpoint/2010/main" val="36064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16</a:t>
            </a:fld>
            <a:endParaRPr lang="en-US"/>
          </a:p>
        </p:txBody>
      </p:sp>
    </p:spTree>
    <p:extLst>
      <p:ext uri="{BB962C8B-B14F-4D97-AF65-F5344CB8AC3E}">
        <p14:creationId xmlns:p14="http://schemas.microsoft.com/office/powerpoint/2010/main" val="169470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18</a:t>
            </a:fld>
            <a:endParaRPr lang="en-US"/>
          </a:p>
        </p:txBody>
      </p:sp>
    </p:spTree>
    <p:extLst>
      <p:ext uri="{BB962C8B-B14F-4D97-AF65-F5344CB8AC3E}">
        <p14:creationId xmlns:p14="http://schemas.microsoft.com/office/powerpoint/2010/main" val="169718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20</a:t>
            </a:fld>
            <a:endParaRPr lang="en-US"/>
          </a:p>
        </p:txBody>
      </p:sp>
    </p:spTree>
    <p:extLst>
      <p:ext uri="{BB962C8B-B14F-4D97-AF65-F5344CB8AC3E}">
        <p14:creationId xmlns:p14="http://schemas.microsoft.com/office/powerpoint/2010/main" val="372755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22</a:t>
            </a:fld>
            <a:endParaRPr lang="en-US"/>
          </a:p>
        </p:txBody>
      </p:sp>
    </p:spTree>
    <p:extLst>
      <p:ext uri="{BB962C8B-B14F-4D97-AF65-F5344CB8AC3E}">
        <p14:creationId xmlns:p14="http://schemas.microsoft.com/office/powerpoint/2010/main" val="39796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5E8A8-EB81-1546-9EA2-D1BD1C3399B1}" type="slidenum">
              <a:rPr lang="en-US" smtClean="0"/>
              <a:t>24</a:t>
            </a:fld>
            <a:endParaRPr lang="en-US"/>
          </a:p>
        </p:txBody>
      </p:sp>
    </p:spTree>
    <p:extLst>
      <p:ext uri="{BB962C8B-B14F-4D97-AF65-F5344CB8AC3E}">
        <p14:creationId xmlns:p14="http://schemas.microsoft.com/office/powerpoint/2010/main" val="33633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F7EF2-DB53-C545-869C-4DECC35E31B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DB95067-0C33-4949-AAEC-CA0E79E40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Box 8">
            <a:extLst>
              <a:ext uri="{FF2B5EF4-FFF2-40B4-BE49-F238E27FC236}">
                <a16:creationId xmlns:a16="http://schemas.microsoft.com/office/drawing/2014/main" id="{339B96FA-5D6B-5C4B-A6B4-E1D2E765FCFC}"/>
              </a:ext>
            </a:extLst>
          </p:cNvPr>
          <p:cNvSpPr txBox="1"/>
          <p:nvPr userDrawn="1"/>
        </p:nvSpPr>
        <p:spPr>
          <a:xfrm>
            <a:off x="744415" y="6131169"/>
            <a:ext cx="3335215" cy="369332"/>
          </a:xfrm>
          <a:prstGeom prst="rect">
            <a:avLst/>
          </a:prstGeom>
          <a:noFill/>
        </p:spPr>
        <p:txBody>
          <a:bodyPr wrap="square" rtlCol="0">
            <a:spAutoFit/>
          </a:bodyPr>
          <a:lstStyle/>
          <a:p>
            <a:r>
              <a:rPr lang="en-GB" b="0" i="0" dirty="0" err="1">
                <a:latin typeface="Frutiger 45 Light" pitchFamily="2" charset="0"/>
              </a:rPr>
              <a:t>www.learnwithdogtrust.org.uk</a:t>
            </a:r>
            <a:endParaRPr lang="en-GB" b="0" i="0" dirty="0">
              <a:latin typeface="Frutiger 45 Light" pitchFamily="2" charset="0"/>
            </a:endParaRPr>
          </a:p>
        </p:txBody>
      </p:sp>
      <p:sp>
        <p:nvSpPr>
          <p:cNvPr id="10" name="TextBox 9">
            <a:extLst>
              <a:ext uri="{FF2B5EF4-FFF2-40B4-BE49-F238E27FC236}">
                <a16:creationId xmlns:a16="http://schemas.microsoft.com/office/drawing/2014/main" id="{231250D9-28D8-3F4A-AD19-5A695C0CA8E1}"/>
              </a:ext>
            </a:extLst>
          </p:cNvPr>
          <p:cNvSpPr txBox="1"/>
          <p:nvPr userDrawn="1"/>
        </p:nvSpPr>
        <p:spPr>
          <a:xfrm>
            <a:off x="6424245" y="6131169"/>
            <a:ext cx="505850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1" i="0" spc="300" dirty="0">
                <a:latin typeface="Frutiger 65" pitchFamily="2" charset="0"/>
              </a:rPr>
              <a:t>RESPONSIBLE DOG OWNERSHIP</a:t>
            </a:r>
          </a:p>
          <a:p>
            <a:endParaRPr lang="en-US" dirty="0"/>
          </a:p>
        </p:txBody>
      </p:sp>
    </p:spTree>
    <p:extLst>
      <p:ext uri="{BB962C8B-B14F-4D97-AF65-F5344CB8AC3E}">
        <p14:creationId xmlns:p14="http://schemas.microsoft.com/office/powerpoint/2010/main" val="230739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1A77-84F8-A84E-8826-8C5A9C7129D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2DB9CA-E6E1-7143-A1BF-90F5410BCF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D6A1FAB7-274E-7642-8AEC-859D870484B4}"/>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8" name="Slide Number Placeholder 5">
            <a:extLst>
              <a:ext uri="{FF2B5EF4-FFF2-40B4-BE49-F238E27FC236}">
                <a16:creationId xmlns:a16="http://schemas.microsoft.com/office/drawing/2014/main" id="{E86F1649-0AD4-414A-85F8-37B2122EEF53}"/>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79852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52C31-47A6-DC42-95F7-A11F486D0A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C4E797-536B-7349-B3F3-6EA87D9D43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EFB3FC69-67AB-4842-B581-E9BA6BD8D9BC}"/>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8" name="Slide Number Placeholder 5">
            <a:extLst>
              <a:ext uri="{FF2B5EF4-FFF2-40B4-BE49-F238E27FC236}">
                <a16:creationId xmlns:a16="http://schemas.microsoft.com/office/drawing/2014/main" id="{735846D3-DDDC-BD4C-8C66-E5EC5CF29A3F}"/>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179080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FF33-872B-2345-984F-EDE447FB437A}"/>
              </a:ext>
            </a:extLst>
          </p:cNvPr>
          <p:cNvSpPr>
            <a:spLocks noGrp="1"/>
          </p:cNvSpPr>
          <p:nvPr>
            <p:ph type="ctrTitle"/>
          </p:nvPr>
        </p:nvSpPr>
        <p:spPr>
          <a:xfrm>
            <a:off x="1041990" y="704078"/>
            <a:ext cx="10108019" cy="2387600"/>
          </a:xfrm>
          <a:prstGeom prst="rect">
            <a:avLst/>
          </a:prstGeom>
        </p:spPr>
        <p:txBody>
          <a:bodyPr anchor="b">
            <a:normAutofit/>
          </a:bodyPr>
          <a:lstStyle>
            <a:lvl1pPr algn="ctr">
              <a:defRPr sz="72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7BAD877-1A0D-FF4F-AA92-3C167E48CDA0}"/>
              </a:ext>
            </a:extLst>
          </p:cNvPr>
          <p:cNvSpPr>
            <a:spLocks noGrp="1"/>
          </p:cNvSpPr>
          <p:nvPr>
            <p:ph type="subTitle" idx="1"/>
          </p:nvPr>
        </p:nvSpPr>
        <p:spPr>
          <a:xfrm>
            <a:off x="1523999" y="3477440"/>
            <a:ext cx="9144000" cy="1655762"/>
          </a:xfrm>
          <a:prstGeom prst="rect">
            <a:avLst/>
          </a:prstGeom>
        </p:spPr>
        <p:txBody>
          <a:bodyPr/>
          <a:lstStyle>
            <a:lvl1pPr marL="0" indent="0" algn="ctr">
              <a:lnSpc>
                <a:spcPct val="150000"/>
              </a:lnSpc>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Box 8">
            <a:extLst>
              <a:ext uri="{FF2B5EF4-FFF2-40B4-BE49-F238E27FC236}">
                <a16:creationId xmlns:a16="http://schemas.microsoft.com/office/drawing/2014/main" id="{C01FDB64-A3DF-F044-940D-4B9A2F0C0133}"/>
              </a:ext>
            </a:extLst>
          </p:cNvPr>
          <p:cNvSpPr txBox="1"/>
          <p:nvPr userDrawn="1"/>
        </p:nvSpPr>
        <p:spPr>
          <a:xfrm>
            <a:off x="744415" y="6131169"/>
            <a:ext cx="3335215" cy="369332"/>
          </a:xfrm>
          <a:prstGeom prst="rect">
            <a:avLst/>
          </a:prstGeom>
          <a:noFill/>
        </p:spPr>
        <p:txBody>
          <a:bodyPr wrap="square" rtlCol="0">
            <a:spAutoFit/>
          </a:bodyPr>
          <a:lstStyle/>
          <a:p>
            <a:r>
              <a:rPr lang="en-GB" b="0" i="0" dirty="0" err="1">
                <a:latin typeface="Frutiger 45 Light" pitchFamily="2" charset="0"/>
              </a:rPr>
              <a:t>www.learnwithdogtrust.org.uk</a:t>
            </a:r>
            <a:endParaRPr lang="en-GB" b="0" i="0" dirty="0">
              <a:latin typeface="Frutiger 45 Light" pitchFamily="2" charset="0"/>
            </a:endParaRPr>
          </a:p>
        </p:txBody>
      </p:sp>
      <p:sp>
        <p:nvSpPr>
          <p:cNvPr id="10" name="TextBox 9">
            <a:extLst>
              <a:ext uri="{FF2B5EF4-FFF2-40B4-BE49-F238E27FC236}">
                <a16:creationId xmlns:a16="http://schemas.microsoft.com/office/drawing/2014/main" id="{5821614C-9DB5-8649-8BAC-1C19ABCEA92B}"/>
              </a:ext>
            </a:extLst>
          </p:cNvPr>
          <p:cNvSpPr txBox="1"/>
          <p:nvPr userDrawn="1"/>
        </p:nvSpPr>
        <p:spPr>
          <a:xfrm>
            <a:off x="6424245" y="6131169"/>
            <a:ext cx="505850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1" i="0" spc="300" dirty="0">
                <a:latin typeface="Frutiger 65" pitchFamily="2" charset="0"/>
              </a:rPr>
              <a:t>RESPONSIBLE DOG OWNERSHIP</a:t>
            </a:r>
          </a:p>
          <a:p>
            <a:endParaRPr lang="en-US" dirty="0"/>
          </a:p>
        </p:txBody>
      </p:sp>
      <p:sp>
        <p:nvSpPr>
          <p:cNvPr id="11" name="TextBox 10">
            <a:extLst>
              <a:ext uri="{FF2B5EF4-FFF2-40B4-BE49-F238E27FC236}">
                <a16:creationId xmlns:a16="http://schemas.microsoft.com/office/drawing/2014/main" id="{A4532F87-2F17-5645-85CD-F8F08A1794BF}"/>
              </a:ext>
            </a:extLst>
          </p:cNvPr>
          <p:cNvSpPr txBox="1"/>
          <p:nvPr userDrawn="1"/>
        </p:nvSpPr>
        <p:spPr>
          <a:xfrm>
            <a:off x="4224669" y="1315947"/>
            <a:ext cx="3742660" cy="769441"/>
          </a:xfrm>
          <a:prstGeom prst="rect">
            <a:avLst/>
          </a:prstGeom>
          <a:noFill/>
        </p:spPr>
        <p:txBody>
          <a:bodyPr wrap="square" rtlCol="0">
            <a:spAutoFit/>
          </a:bodyPr>
          <a:lstStyle/>
          <a:p>
            <a:pPr algn="ctr"/>
            <a:r>
              <a:rPr lang="en-US" sz="4400" b="1" i="0" dirty="0">
                <a:solidFill>
                  <a:srgbClr val="FFD635"/>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79167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B251-21F1-ED4E-9F83-42040AA3DA81}"/>
              </a:ext>
            </a:extLst>
          </p:cNvPr>
          <p:cNvSpPr>
            <a:spLocks noGrp="1"/>
          </p:cNvSpPr>
          <p:nvPr>
            <p:ph type="title"/>
          </p:nvPr>
        </p:nvSpPr>
        <p:spPr>
          <a:xfrm>
            <a:off x="879076" y="2650971"/>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A44A19-E220-B34F-9007-C17BF693A5B9}"/>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D7AB3DE7-4D13-0B42-A5D0-F42A682FB4EB}"/>
              </a:ext>
            </a:extLst>
          </p:cNvPr>
          <p:cNvSpPr txBox="1"/>
          <p:nvPr userDrawn="1"/>
        </p:nvSpPr>
        <p:spPr>
          <a:xfrm>
            <a:off x="744415" y="6131169"/>
            <a:ext cx="3335215" cy="369332"/>
          </a:xfrm>
          <a:prstGeom prst="rect">
            <a:avLst/>
          </a:prstGeom>
          <a:noFill/>
        </p:spPr>
        <p:txBody>
          <a:bodyPr wrap="square" rtlCol="0">
            <a:spAutoFit/>
          </a:bodyPr>
          <a:lstStyle/>
          <a:p>
            <a:r>
              <a:rPr lang="en-GB" b="0" i="0" dirty="0" err="1">
                <a:latin typeface="Frutiger 45 Light" pitchFamily="2" charset="0"/>
              </a:rPr>
              <a:t>www.learnwithdogtrust.org.uk</a:t>
            </a:r>
            <a:endParaRPr lang="en-GB" b="0" i="0" dirty="0">
              <a:latin typeface="Frutiger 45 Light" pitchFamily="2" charset="0"/>
            </a:endParaRPr>
          </a:p>
        </p:txBody>
      </p:sp>
      <p:sp>
        <p:nvSpPr>
          <p:cNvPr id="8" name="TextBox 7">
            <a:extLst>
              <a:ext uri="{FF2B5EF4-FFF2-40B4-BE49-F238E27FC236}">
                <a16:creationId xmlns:a16="http://schemas.microsoft.com/office/drawing/2014/main" id="{0BBF5D30-012D-8F4F-8A59-F66534A28832}"/>
              </a:ext>
            </a:extLst>
          </p:cNvPr>
          <p:cNvSpPr txBox="1"/>
          <p:nvPr userDrawn="1"/>
        </p:nvSpPr>
        <p:spPr>
          <a:xfrm>
            <a:off x="6424245" y="6131169"/>
            <a:ext cx="505850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1" i="0" spc="300" dirty="0">
                <a:latin typeface="Frutiger 65" pitchFamily="2" charset="0"/>
              </a:rPr>
              <a:t>RESPONSIBLE DOG OWNERSHIP</a:t>
            </a:r>
          </a:p>
          <a:p>
            <a:endParaRPr lang="en-US" dirty="0"/>
          </a:p>
        </p:txBody>
      </p:sp>
    </p:spTree>
    <p:extLst>
      <p:ext uri="{BB962C8B-B14F-4D97-AF65-F5344CB8AC3E}">
        <p14:creationId xmlns:p14="http://schemas.microsoft.com/office/powerpoint/2010/main" val="379979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D087-D570-3A4B-BEEC-D9CECE15A9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7746E96-1EF9-714C-944A-4191738A07A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47B501-2393-BF47-9C14-C7A77F8F1013}"/>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5" name="Footer Placeholder 4">
            <a:extLst>
              <a:ext uri="{FF2B5EF4-FFF2-40B4-BE49-F238E27FC236}">
                <a16:creationId xmlns:a16="http://schemas.microsoft.com/office/drawing/2014/main" id="{E9F4B396-E562-3946-9A0A-2D929AE6E5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9DC63E-5159-834E-802D-63C2932DAE97}"/>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204381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DABD4-41DE-0848-BFEE-3512680B8905}"/>
              </a:ext>
            </a:extLst>
          </p:cNvPr>
          <p:cNvSpPr>
            <a:spLocks noGrp="1"/>
          </p:cNvSpPr>
          <p:nvPr>
            <p:ph type="title"/>
          </p:nvPr>
        </p:nvSpPr>
        <p:spPr>
          <a:xfrm>
            <a:off x="879076" y="2650971"/>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A89C0-39F2-664C-9218-71099E6DA920}"/>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B4B6754-EBF9-9F4C-A470-28511CB4024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B3F149-89F0-0140-97C8-7FB7419765CB}"/>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6" name="Footer Placeholder 5">
            <a:extLst>
              <a:ext uri="{FF2B5EF4-FFF2-40B4-BE49-F238E27FC236}">
                <a16:creationId xmlns:a16="http://schemas.microsoft.com/office/drawing/2014/main" id="{A04B5338-B85E-F64F-922F-D93145BD0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D299B-5BB8-7542-B6FF-FADE87B26DFF}"/>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47832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4CBD-F28E-6D41-898C-28DA3D94197C}"/>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615F01-D34A-6349-8493-30876437B0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4EA68D-6E7D-114F-9C03-C26D6CD8055C}"/>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A28AD4-5400-4044-8566-320A1228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FC9FE8-3A44-FA40-A158-9117C7F29F8E}"/>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D94906-E7D5-7743-A889-EB1EAE0C2BDB}"/>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8" name="Footer Placeholder 7">
            <a:extLst>
              <a:ext uri="{FF2B5EF4-FFF2-40B4-BE49-F238E27FC236}">
                <a16:creationId xmlns:a16="http://schemas.microsoft.com/office/drawing/2014/main" id="{0C5DEC6E-7B82-8046-805A-3DC8B3107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AC9073-115B-EE4C-BF27-501BDD42F6CF}"/>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867719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DE19-8B69-E240-8D6D-6190D3AB647A}"/>
              </a:ext>
            </a:extLst>
          </p:cNvPr>
          <p:cNvSpPr>
            <a:spLocks noGrp="1"/>
          </p:cNvSpPr>
          <p:nvPr>
            <p:ph type="title"/>
          </p:nvPr>
        </p:nvSpPr>
        <p:spPr>
          <a:xfrm>
            <a:off x="879076" y="2650971"/>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84DC6D3-6F10-6748-8E5F-2E16F5107E6A}"/>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4" name="Footer Placeholder 3">
            <a:extLst>
              <a:ext uri="{FF2B5EF4-FFF2-40B4-BE49-F238E27FC236}">
                <a16:creationId xmlns:a16="http://schemas.microsoft.com/office/drawing/2014/main" id="{BB9BBE64-C755-034C-B417-E698DF0E03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D47D1D7-F4C5-804F-8027-D57C3F155294}"/>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56839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B844A-F118-2947-8C59-A317B4473387}"/>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3" name="Footer Placeholder 2">
            <a:extLst>
              <a:ext uri="{FF2B5EF4-FFF2-40B4-BE49-F238E27FC236}">
                <a16:creationId xmlns:a16="http://schemas.microsoft.com/office/drawing/2014/main" id="{32A4C3B7-F546-BC41-A8CD-935658CEF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7C38E62-2AA4-B943-A00D-48F9D0D950D7}"/>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2995523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D0C7-1FFE-3F41-B818-7A12D05EF3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F8C918-F1AD-EE4A-9DF2-34CD2B3810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8E4B0F-DDAE-F848-A0F0-37379D3E41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A69C1A-0433-A14A-98AB-C9F45AB99A49}"/>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6" name="Footer Placeholder 5">
            <a:extLst>
              <a:ext uri="{FF2B5EF4-FFF2-40B4-BE49-F238E27FC236}">
                <a16:creationId xmlns:a16="http://schemas.microsoft.com/office/drawing/2014/main" id="{70FD85FC-DFE7-0B4A-B593-1AAD42EFBF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8A79B-F8BC-6E4F-B541-D0850DBAD523}"/>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378121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EB2C-AFE3-6542-AD51-C880DF982E2F}"/>
              </a:ext>
            </a:extLst>
          </p:cNvPr>
          <p:cNvSpPr>
            <a:spLocks noGrp="1"/>
          </p:cNvSpPr>
          <p:nvPr>
            <p:ph type="title"/>
          </p:nvPr>
        </p:nvSpPr>
        <p:spPr/>
        <p:txBody>
          <a:bodyPr>
            <a:normAutofit/>
          </a:bodyPr>
          <a:lstStyle>
            <a:lvl1pPr>
              <a:defRPr sz="54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6E0F528-8EAE-D14E-BE84-7A6F29502C4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Box 8">
            <a:extLst>
              <a:ext uri="{FF2B5EF4-FFF2-40B4-BE49-F238E27FC236}">
                <a16:creationId xmlns:a16="http://schemas.microsoft.com/office/drawing/2014/main" id="{31FF281F-5560-A244-8B70-5DCFC2BA9FD6}"/>
              </a:ext>
            </a:extLst>
          </p:cNvPr>
          <p:cNvSpPr txBox="1"/>
          <p:nvPr userDrawn="1"/>
        </p:nvSpPr>
        <p:spPr>
          <a:xfrm>
            <a:off x="744415" y="6131169"/>
            <a:ext cx="3335215" cy="369332"/>
          </a:xfrm>
          <a:prstGeom prst="rect">
            <a:avLst/>
          </a:prstGeom>
          <a:noFill/>
        </p:spPr>
        <p:txBody>
          <a:bodyPr wrap="square" rtlCol="0">
            <a:spAutoFit/>
          </a:bodyPr>
          <a:lstStyle/>
          <a:p>
            <a:r>
              <a:rPr lang="en-GB" b="0" i="0" dirty="0" err="1">
                <a:latin typeface="Frutiger 45 Light" pitchFamily="2" charset="0"/>
              </a:rPr>
              <a:t>www.learnwithdogtrust.org.uk</a:t>
            </a:r>
            <a:endParaRPr lang="en-GB" b="0" i="0" dirty="0">
              <a:latin typeface="Frutiger 45 Light" pitchFamily="2" charset="0"/>
            </a:endParaRPr>
          </a:p>
        </p:txBody>
      </p:sp>
      <p:sp>
        <p:nvSpPr>
          <p:cNvPr id="10" name="TextBox 9">
            <a:extLst>
              <a:ext uri="{FF2B5EF4-FFF2-40B4-BE49-F238E27FC236}">
                <a16:creationId xmlns:a16="http://schemas.microsoft.com/office/drawing/2014/main" id="{CF63BA35-79F3-2B41-9C5F-33A4F702FB8D}"/>
              </a:ext>
            </a:extLst>
          </p:cNvPr>
          <p:cNvSpPr txBox="1"/>
          <p:nvPr userDrawn="1"/>
        </p:nvSpPr>
        <p:spPr>
          <a:xfrm>
            <a:off x="6424245" y="6131169"/>
            <a:ext cx="505850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1" i="0" spc="300" dirty="0">
                <a:latin typeface="Frutiger 65" pitchFamily="2" charset="0"/>
              </a:rPr>
              <a:t>RESPONSIBLE DOG OWNERSHIP</a:t>
            </a:r>
          </a:p>
          <a:p>
            <a:endParaRPr lang="en-US" dirty="0"/>
          </a:p>
        </p:txBody>
      </p:sp>
    </p:spTree>
    <p:extLst>
      <p:ext uri="{BB962C8B-B14F-4D97-AF65-F5344CB8AC3E}">
        <p14:creationId xmlns:p14="http://schemas.microsoft.com/office/powerpoint/2010/main" val="1378134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FD41-4250-C347-B5A4-D5B05A4EBE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10D6098-DB66-8F45-9112-1B41C9700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897388-231B-0249-BDCA-4AC08962BF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B025A4-8ACF-F34F-A100-293097D02EC5}"/>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6" name="Footer Placeholder 5">
            <a:extLst>
              <a:ext uri="{FF2B5EF4-FFF2-40B4-BE49-F238E27FC236}">
                <a16:creationId xmlns:a16="http://schemas.microsoft.com/office/drawing/2014/main" id="{A1F8851D-0F63-3C4A-B4B1-FD57149FD1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F31E73-8F1F-5F41-8369-AD94A7ABCAEB}"/>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1465181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580B-6F77-074E-A5AA-1634CABA87DF}"/>
              </a:ext>
            </a:extLst>
          </p:cNvPr>
          <p:cNvSpPr>
            <a:spLocks noGrp="1"/>
          </p:cNvSpPr>
          <p:nvPr>
            <p:ph type="title"/>
          </p:nvPr>
        </p:nvSpPr>
        <p:spPr>
          <a:xfrm>
            <a:off x="879076" y="2650971"/>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47EF04-1637-634E-A4E9-C7DAC9F4860D}"/>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6E5EA2-68D6-4446-99EC-E3AA242F424E}"/>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5" name="Footer Placeholder 4">
            <a:extLst>
              <a:ext uri="{FF2B5EF4-FFF2-40B4-BE49-F238E27FC236}">
                <a16:creationId xmlns:a16="http://schemas.microsoft.com/office/drawing/2014/main" id="{7C68FDF4-2AD0-B942-B260-E27BC8A57D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CC00D-D784-284D-8F89-783DEFF2E6F4}"/>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16444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7004A-5600-F44D-9D40-1044F01C830F}"/>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6A034F-434F-604B-B1E0-AE7B119B88B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A46630-51AA-E341-9426-CF97E78FCF54}"/>
              </a:ext>
            </a:extLst>
          </p:cNvPr>
          <p:cNvSpPr>
            <a:spLocks noGrp="1"/>
          </p:cNvSpPr>
          <p:nvPr>
            <p:ph type="dt" sz="half" idx="10"/>
          </p:nvPr>
        </p:nvSpPr>
        <p:spPr>
          <a:xfrm>
            <a:off x="838200" y="6356350"/>
            <a:ext cx="2743200" cy="365125"/>
          </a:xfrm>
          <a:prstGeom prst="rect">
            <a:avLst/>
          </a:prstGeom>
        </p:spPr>
        <p:txBody>
          <a:bodyPr/>
          <a:lstStyle/>
          <a:p>
            <a:fld id="{EF9D0058-7FAF-0244-9B39-8E88E9B17794}" type="datetimeFigureOut">
              <a:rPr lang="en-US" smtClean="0"/>
              <a:t>4/6/2020</a:t>
            </a:fld>
            <a:endParaRPr lang="en-US"/>
          </a:p>
        </p:txBody>
      </p:sp>
      <p:sp>
        <p:nvSpPr>
          <p:cNvPr id="5" name="Footer Placeholder 4">
            <a:extLst>
              <a:ext uri="{FF2B5EF4-FFF2-40B4-BE49-F238E27FC236}">
                <a16:creationId xmlns:a16="http://schemas.microsoft.com/office/drawing/2014/main" id="{6D758B97-4F9D-3744-B41F-92BAF94A2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9D2BD2-8C4E-4D4E-A36F-E4EACE4B194A}"/>
              </a:ext>
            </a:extLst>
          </p:cNvPr>
          <p:cNvSpPr>
            <a:spLocks noGrp="1"/>
          </p:cNvSpPr>
          <p:nvPr>
            <p:ph type="sldNum" sz="quarter" idx="12"/>
          </p:nvPr>
        </p:nvSpPr>
        <p:spPr>
          <a:xfrm>
            <a:off x="8610600" y="6356350"/>
            <a:ext cx="2743200" cy="365125"/>
          </a:xfrm>
          <a:prstGeom prst="rect">
            <a:avLst/>
          </a:prstGeom>
        </p:spPr>
        <p:txBody>
          <a:bodyPr/>
          <a:lstStyle/>
          <a:p>
            <a:fld id="{CB929C6A-4796-6C47-933A-83E834F5E507}" type="slidenum">
              <a:rPr lang="en-US" smtClean="0"/>
              <a:t>‹#›</a:t>
            </a:fld>
            <a:endParaRPr lang="en-US"/>
          </a:p>
        </p:txBody>
      </p:sp>
    </p:spTree>
    <p:extLst>
      <p:ext uri="{BB962C8B-B14F-4D97-AF65-F5344CB8AC3E}">
        <p14:creationId xmlns:p14="http://schemas.microsoft.com/office/powerpoint/2010/main" val="52851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E199-979D-DB4E-B141-FC7107A82F5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41D3AB2-5D09-F644-92D3-78166C45E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3CF15F8E-54B2-DC45-B9CE-7060433832C8}"/>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8" name="Slide Number Placeholder 5">
            <a:extLst>
              <a:ext uri="{FF2B5EF4-FFF2-40B4-BE49-F238E27FC236}">
                <a16:creationId xmlns:a16="http://schemas.microsoft.com/office/drawing/2014/main" id="{34B0F6D3-5298-1B43-9767-A2845BB8A20B}"/>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742028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8582-4136-9F43-962C-97B8867D68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2099D4-126F-F34B-BE29-35915FEBBF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DBB1892-F9CD-7046-BFCB-F07B0C66ABC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32BD6B7C-6445-E146-A987-2A24CADA32FF}"/>
              </a:ext>
            </a:extLst>
          </p:cNvPr>
          <p:cNvSpPr>
            <a:spLocks noGrp="1"/>
          </p:cNvSpPr>
          <p:nvPr>
            <p:ph type="dt" sz="half" idx="10"/>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9" name="Slide Number Placeholder 5">
            <a:extLst>
              <a:ext uri="{FF2B5EF4-FFF2-40B4-BE49-F238E27FC236}">
                <a16:creationId xmlns:a16="http://schemas.microsoft.com/office/drawing/2014/main" id="{090ADEAD-B388-0248-89B7-F1E648259994}"/>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98959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EDAD-ED1A-F645-AA3F-4C772ADEE30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152743-AD72-D04A-81BD-500B30C83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9A3F40-52F4-5644-9D12-9628F20D9F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86AD3-354F-494B-961A-80F0639ED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C82C8F2-4778-AA44-A07A-69ACE52658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A090A669-80F9-D146-A7E6-A306234C1732}"/>
              </a:ext>
            </a:extLst>
          </p:cNvPr>
          <p:cNvSpPr>
            <a:spLocks noGrp="1"/>
          </p:cNvSpPr>
          <p:nvPr>
            <p:ph type="dt" sz="half" idx="10"/>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11" name="Slide Number Placeholder 5">
            <a:extLst>
              <a:ext uri="{FF2B5EF4-FFF2-40B4-BE49-F238E27FC236}">
                <a16:creationId xmlns:a16="http://schemas.microsoft.com/office/drawing/2014/main" id="{7A1A5658-2EFA-5E47-962A-B35605531369}"/>
              </a:ext>
            </a:extLst>
          </p:cNvPr>
          <p:cNvSpPr>
            <a:spLocks noGrp="1"/>
          </p:cNvSpPr>
          <p:nvPr>
            <p:ph type="sldNum" sz="quarter" idx="11"/>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142985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8764ABF1-2330-F84F-8771-9D748ACF4D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01356" y="-187569"/>
            <a:ext cx="12394712" cy="3429000"/>
          </a:xfrm>
          <a:prstGeom prst="rect">
            <a:avLst/>
          </a:prstGeom>
        </p:spPr>
      </p:pic>
      <p:sp>
        <p:nvSpPr>
          <p:cNvPr id="2" name="Title 1">
            <a:extLst>
              <a:ext uri="{FF2B5EF4-FFF2-40B4-BE49-F238E27FC236}">
                <a16:creationId xmlns:a16="http://schemas.microsoft.com/office/drawing/2014/main" id="{F3B4A5AE-E64E-C842-B736-E59E0B006768}"/>
              </a:ext>
            </a:extLst>
          </p:cNvPr>
          <p:cNvSpPr>
            <a:spLocks noGrp="1"/>
          </p:cNvSpPr>
          <p:nvPr>
            <p:ph type="title"/>
          </p:nvPr>
        </p:nvSpPr>
        <p:spPr/>
        <p:txBody>
          <a:bodyPr/>
          <a:lstStyle/>
          <a:p>
            <a:r>
              <a:rPr lang="en-GB"/>
              <a:t>Click to edit Master title style</a:t>
            </a:r>
            <a:endParaRPr lang="en-US"/>
          </a:p>
        </p:txBody>
      </p:sp>
      <p:sp>
        <p:nvSpPr>
          <p:cNvPr id="6" name="Date Placeholder 3">
            <a:extLst>
              <a:ext uri="{FF2B5EF4-FFF2-40B4-BE49-F238E27FC236}">
                <a16:creationId xmlns:a16="http://schemas.microsoft.com/office/drawing/2014/main" id="{0D9594D4-9F46-EB4B-99AA-7FDBCC90CBEF}"/>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7" name="Slide Number Placeholder 5">
            <a:extLst>
              <a:ext uri="{FF2B5EF4-FFF2-40B4-BE49-F238E27FC236}">
                <a16:creationId xmlns:a16="http://schemas.microsoft.com/office/drawing/2014/main" id="{04D46CCA-C9B5-A94C-B524-1C24176EE22F}"/>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64557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23B4B77-E1A7-6444-B2FC-2AF6ADCA1BF0}"/>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6" name="Slide Number Placeholder 5">
            <a:extLst>
              <a:ext uri="{FF2B5EF4-FFF2-40B4-BE49-F238E27FC236}">
                <a16:creationId xmlns:a16="http://schemas.microsoft.com/office/drawing/2014/main" id="{93DB949D-7348-D540-94A8-19177AD9C44F}"/>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289357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6DF7-8809-4741-8319-116DB96050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3874E9-EF63-0243-8E15-E0808AEFC6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63DD344-B428-CD4F-9708-6E877A25D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49B28495-4BF6-0049-B2E0-26CFB3BCED68}"/>
              </a:ext>
            </a:extLst>
          </p:cNvPr>
          <p:cNvSpPr>
            <a:spLocks noGrp="1"/>
          </p:cNvSpPr>
          <p:nvPr>
            <p:ph type="dt" sz="half" idx="10"/>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9" name="Slide Number Placeholder 5">
            <a:extLst>
              <a:ext uri="{FF2B5EF4-FFF2-40B4-BE49-F238E27FC236}">
                <a16:creationId xmlns:a16="http://schemas.microsoft.com/office/drawing/2014/main" id="{24727D31-FE3A-1D4F-ABCD-3287A56799A8}"/>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287107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C881-A6C7-5B49-B08E-29A8DEBFE9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A37AB9-7E80-4647-B2D4-2CED1FA1AE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3A601C-64B9-4E49-82BD-8EE2F3FD7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A52D5974-E09C-A549-9DC4-949B49C49143}"/>
              </a:ext>
            </a:extLst>
          </p:cNvPr>
          <p:cNvSpPr>
            <a:spLocks noGrp="1"/>
          </p:cNvSpPr>
          <p:nvPr>
            <p:ph type="dt" sz="half" idx="10"/>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9" name="Slide Number Placeholder 5">
            <a:extLst>
              <a:ext uri="{FF2B5EF4-FFF2-40B4-BE49-F238E27FC236}">
                <a16:creationId xmlns:a16="http://schemas.microsoft.com/office/drawing/2014/main" id="{A0204164-E6DE-5E4F-BE55-FDAFC4213590}"/>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292263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6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0E320-E023-1A44-95D7-3F9E07C04B86}"/>
              </a:ext>
            </a:extLst>
          </p:cNvPr>
          <p:cNvSpPr>
            <a:spLocks noGrp="1"/>
          </p:cNvSpPr>
          <p:nvPr>
            <p:ph type="title"/>
          </p:nvPr>
        </p:nvSpPr>
        <p:spPr>
          <a:xfrm>
            <a:off x="838200" y="1793214"/>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764F77B-0F3F-0D49-B938-CC762F40CBB5}"/>
              </a:ext>
            </a:extLst>
          </p:cNvPr>
          <p:cNvSpPr>
            <a:spLocks noGrp="1"/>
          </p:cNvSpPr>
          <p:nvPr>
            <p:ph type="body" idx="1"/>
          </p:nvPr>
        </p:nvSpPr>
        <p:spPr>
          <a:xfrm>
            <a:off x="838200" y="3584940"/>
            <a:ext cx="10515600" cy="217566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close up of a logo&#10;&#10;Description automatically generated">
            <a:extLst>
              <a:ext uri="{FF2B5EF4-FFF2-40B4-BE49-F238E27FC236}">
                <a16:creationId xmlns:a16="http://schemas.microsoft.com/office/drawing/2014/main" id="{78F6FB1A-D451-9149-A504-C82583A8E8B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38200" y="488693"/>
            <a:ext cx="2189205" cy="639147"/>
          </a:xfrm>
          <a:prstGeom prst="rect">
            <a:avLst/>
          </a:prstGeom>
        </p:spPr>
      </p:pic>
      <p:pic>
        <p:nvPicPr>
          <p:cNvPr id="10" name="Picture 9">
            <a:extLst>
              <a:ext uri="{FF2B5EF4-FFF2-40B4-BE49-F238E27FC236}">
                <a16:creationId xmlns:a16="http://schemas.microsoft.com/office/drawing/2014/main" id="{683D4BD8-B222-1447-AEA7-899C273F48A9}"/>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662984" y="293853"/>
            <a:ext cx="1685324" cy="1231143"/>
          </a:xfrm>
          <a:prstGeom prst="rect">
            <a:avLst/>
          </a:prstGeom>
        </p:spPr>
      </p:pic>
      <p:cxnSp>
        <p:nvCxnSpPr>
          <p:cNvPr id="12" name="Straight Connector 11">
            <a:extLst>
              <a:ext uri="{FF2B5EF4-FFF2-40B4-BE49-F238E27FC236}">
                <a16:creationId xmlns:a16="http://schemas.microsoft.com/office/drawing/2014/main" id="{9F5F7CE3-EB6A-3D4D-A4CD-B0EA4C2A2B8F}"/>
              </a:ext>
            </a:extLst>
          </p:cNvPr>
          <p:cNvCxnSpPr/>
          <p:nvPr userDrawn="1"/>
        </p:nvCxnSpPr>
        <p:spPr>
          <a:xfrm>
            <a:off x="838200" y="6067168"/>
            <a:ext cx="10510108"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Date Placeholder 3">
            <a:extLst>
              <a:ext uri="{FF2B5EF4-FFF2-40B4-BE49-F238E27FC236}">
                <a16:creationId xmlns:a16="http://schemas.microsoft.com/office/drawing/2014/main" id="{484D65C3-319D-E248-B65B-7999E45BA5AF}"/>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14" name="Slide Number Placeholder 5">
            <a:extLst>
              <a:ext uri="{FF2B5EF4-FFF2-40B4-BE49-F238E27FC236}">
                <a16:creationId xmlns:a16="http://schemas.microsoft.com/office/drawing/2014/main" id="{1873DCF9-C84F-C64B-9096-345E2E36F02D}"/>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23368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p:titleStyle>
    <p:bodyStyle>
      <a:lvl1pPr marL="514350" indent="-514350" algn="ctr" defTabSz="914400" rtl="0" eaLnBrk="1" latinLnBrk="0" hangingPunct="1">
        <a:lnSpc>
          <a:spcPct val="90000"/>
        </a:lnSpc>
        <a:spcBef>
          <a:spcPts val="1000"/>
        </a:spcBef>
        <a:buFont typeface="+mj-lt"/>
        <a:buAutoNum type="arabicPeriod"/>
        <a:defRPr sz="2800" b="1" i="0" kern="1200">
          <a:solidFill>
            <a:schemeClr val="tx1"/>
          </a:solidFill>
          <a:latin typeface="Arial" panose="020B0604020202020204" pitchFamily="34" charset="0"/>
          <a:ea typeface="+mn-ea"/>
          <a:cs typeface="Arial" panose="020B0604020202020204" pitchFamily="34" charset="0"/>
        </a:defRPr>
      </a:lvl1pPr>
      <a:lvl2pPr marL="914400" indent="-457200" algn="ctr" defTabSz="914400" rtl="0" eaLnBrk="1" latinLnBrk="0" hangingPunct="1">
        <a:lnSpc>
          <a:spcPct val="90000"/>
        </a:lnSpc>
        <a:spcBef>
          <a:spcPts val="500"/>
        </a:spcBef>
        <a:buFont typeface="+mj-lt"/>
        <a:buAutoNum type="arabicPeriod"/>
        <a:defRPr sz="2400" b="1" i="0" kern="1200">
          <a:solidFill>
            <a:schemeClr val="tx1"/>
          </a:solidFill>
          <a:latin typeface="Arial" panose="020B0604020202020204" pitchFamily="34" charset="0"/>
          <a:ea typeface="+mn-ea"/>
          <a:cs typeface="Arial" panose="020B0604020202020204" pitchFamily="34" charset="0"/>
        </a:defRPr>
      </a:lvl2pPr>
      <a:lvl3pPr marL="1371600" indent="-457200" algn="ctr" defTabSz="914400" rtl="0" eaLnBrk="1" latinLnBrk="0" hangingPunct="1">
        <a:lnSpc>
          <a:spcPct val="90000"/>
        </a:lnSpc>
        <a:spcBef>
          <a:spcPts val="500"/>
        </a:spcBef>
        <a:buFont typeface="+mj-lt"/>
        <a:buAutoNum type="arabicPeriod"/>
        <a:defRPr sz="2000" b="1" i="0" kern="1200">
          <a:solidFill>
            <a:schemeClr val="tx1"/>
          </a:solidFill>
          <a:latin typeface="Arial" panose="020B0604020202020204" pitchFamily="34" charset="0"/>
          <a:ea typeface="+mn-ea"/>
          <a:cs typeface="Arial" panose="020B0604020202020204" pitchFamily="34" charset="0"/>
        </a:defRPr>
      </a:lvl3pPr>
      <a:lvl4pPr marL="1714500" indent="-342900" algn="ctr" defTabSz="914400" rtl="0" eaLnBrk="1" latinLnBrk="0" hangingPunct="1">
        <a:lnSpc>
          <a:spcPct val="90000"/>
        </a:lnSpc>
        <a:spcBef>
          <a:spcPts val="500"/>
        </a:spcBef>
        <a:buFont typeface="+mj-lt"/>
        <a:buAutoNum type="arabicPeriod"/>
        <a:defRPr sz="1800" b="1" i="0" kern="1200">
          <a:solidFill>
            <a:schemeClr val="tx1"/>
          </a:solidFill>
          <a:latin typeface="Arial" panose="020B0604020202020204" pitchFamily="34" charset="0"/>
          <a:ea typeface="+mn-ea"/>
          <a:cs typeface="Arial" panose="020B0604020202020204" pitchFamily="34" charset="0"/>
        </a:defRPr>
      </a:lvl4pPr>
      <a:lvl5pPr marL="2171700" indent="-342900" algn="ctr" defTabSz="914400" rtl="0" eaLnBrk="1" latinLnBrk="0" hangingPunct="1">
        <a:lnSpc>
          <a:spcPct val="90000"/>
        </a:lnSpc>
        <a:spcBef>
          <a:spcPts val="500"/>
        </a:spcBef>
        <a:buFont typeface="+mj-lt"/>
        <a:buAutoNum type="arabicPeriod"/>
        <a:defRPr sz="1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13EA9AB-B42F-6C40-AC47-F5ADCCD8C485}"/>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38200" y="488693"/>
            <a:ext cx="2189205" cy="639147"/>
          </a:xfrm>
          <a:prstGeom prst="rect">
            <a:avLst/>
          </a:prstGeom>
        </p:spPr>
      </p:pic>
      <p:pic>
        <p:nvPicPr>
          <p:cNvPr id="10" name="Picture 9">
            <a:extLst>
              <a:ext uri="{FF2B5EF4-FFF2-40B4-BE49-F238E27FC236}">
                <a16:creationId xmlns:a16="http://schemas.microsoft.com/office/drawing/2014/main" id="{C3265423-83C9-D944-8BE8-D68D848CCE4A}"/>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662984" y="293853"/>
            <a:ext cx="1685324" cy="1231143"/>
          </a:xfrm>
          <a:prstGeom prst="rect">
            <a:avLst/>
          </a:prstGeom>
        </p:spPr>
      </p:pic>
      <p:cxnSp>
        <p:nvCxnSpPr>
          <p:cNvPr id="11" name="Straight Connector 10">
            <a:extLst>
              <a:ext uri="{FF2B5EF4-FFF2-40B4-BE49-F238E27FC236}">
                <a16:creationId xmlns:a16="http://schemas.microsoft.com/office/drawing/2014/main" id="{5F033E9B-7332-C540-91BA-A5CD17EFDDF1}"/>
              </a:ext>
            </a:extLst>
          </p:cNvPr>
          <p:cNvCxnSpPr/>
          <p:nvPr userDrawn="1"/>
        </p:nvCxnSpPr>
        <p:spPr>
          <a:xfrm>
            <a:off x="838200" y="6067168"/>
            <a:ext cx="10510108"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Date Placeholder 3">
            <a:extLst>
              <a:ext uri="{FF2B5EF4-FFF2-40B4-BE49-F238E27FC236}">
                <a16:creationId xmlns:a16="http://schemas.microsoft.com/office/drawing/2014/main" id="{E2D4F097-652B-034F-B238-81DA70B9FD46}"/>
              </a:ext>
            </a:extLst>
          </p:cNvPr>
          <p:cNvSpPr>
            <a:spLocks noGrp="1"/>
          </p:cNvSpPr>
          <p:nvPr>
            <p:ph type="dt" sz="half" idx="2"/>
          </p:nvPr>
        </p:nvSpPr>
        <p:spPr>
          <a:xfrm>
            <a:off x="756139" y="6133924"/>
            <a:ext cx="3017108" cy="365125"/>
          </a:xfrm>
          <a:prstGeom prst="rect">
            <a:avLst/>
          </a:prstGeom>
        </p:spPr>
        <p:txBody>
          <a:bodyPr vert="horz" lIns="91440" tIns="45720" rIns="91440" bIns="45720" rtlCol="0" anchor="ctr"/>
          <a:lstStyle>
            <a:lvl1pPr algn="l">
              <a:defRPr lang="en-GB" sz="1600" smtClean="0">
                <a:effectLst/>
              </a:defRPr>
            </a:lvl1pPr>
          </a:lstStyle>
          <a:p>
            <a:r>
              <a:rPr lang="en-GB" dirty="0" err="1"/>
              <a:t>www.learnwithdogtrust.org.uk</a:t>
            </a:r>
            <a:endParaRPr lang="en-GB" dirty="0"/>
          </a:p>
        </p:txBody>
      </p:sp>
      <p:sp>
        <p:nvSpPr>
          <p:cNvPr id="8" name="Slide Number Placeholder 5">
            <a:extLst>
              <a:ext uri="{FF2B5EF4-FFF2-40B4-BE49-F238E27FC236}">
                <a16:creationId xmlns:a16="http://schemas.microsoft.com/office/drawing/2014/main" id="{616289C3-8521-0341-9D2A-A309F96125DB}"/>
              </a:ext>
            </a:extLst>
          </p:cNvPr>
          <p:cNvSpPr>
            <a:spLocks noGrp="1"/>
          </p:cNvSpPr>
          <p:nvPr>
            <p:ph type="sldNum" sz="quarter" idx="4"/>
          </p:nvPr>
        </p:nvSpPr>
        <p:spPr>
          <a:xfrm>
            <a:off x="7297773" y="6146281"/>
            <a:ext cx="4149811" cy="365125"/>
          </a:xfrm>
          <a:prstGeom prst="rect">
            <a:avLst/>
          </a:prstGeom>
        </p:spPr>
        <p:txBody>
          <a:bodyPr vert="horz" lIns="91440" tIns="45720" rIns="91440" bIns="45720" rtlCol="0" anchor="ctr"/>
          <a:lstStyle>
            <a:lvl1pPr algn="r">
              <a:defRPr lang="en-GB" sz="1600" b="1" smtClean="0">
                <a:solidFill>
                  <a:schemeClr val="tx1"/>
                </a:solidFill>
                <a:effectLst/>
              </a:defRPr>
            </a:lvl1pPr>
          </a:lstStyle>
          <a:p>
            <a:r>
              <a:rPr lang="en-GB" dirty="0"/>
              <a:t>RESPONSIBLE DOG OWNERSHIP</a:t>
            </a:r>
          </a:p>
        </p:txBody>
      </p:sp>
    </p:spTree>
    <p:extLst>
      <p:ext uri="{BB962C8B-B14F-4D97-AF65-F5344CB8AC3E}">
        <p14:creationId xmlns:p14="http://schemas.microsoft.com/office/powerpoint/2010/main" val="3215500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kern="1200">
          <a:solidFill>
            <a:schemeClr val="tx1"/>
          </a:solidFill>
          <a:latin typeface="GoodDog Plai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irt&#10;&#10;Description automatically generated">
            <a:extLst>
              <a:ext uri="{FF2B5EF4-FFF2-40B4-BE49-F238E27FC236}">
                <a16:creationId xmlns:a16="http://schemas.microsoft.com/office/drawing/2014/main" id="{EFB74FC0-EAD0-4F42-80EC-A7B91B4354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82262">
            <a:off x="8878110" y="2960943"/>
            <a:ext cx="2484044" cy="3511061"/>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6547B9F0-E6A3-774D-B6DA-5396027D1D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134856">
            <a:off x="2363695" y="274746"/>
            <a:ext cx="2169931" cy="3067079"/>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id="{73E553F4-7726-4E41-A9DC-C51B72C81B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1414" y="-257907"/>
            <a:ext cx="9330720" cy="13188464"/>
          </a:xfrm>
          <a:prstGeom prst="rect">
            <a:avLst/>
          </a:prstGeom>
        </p:spPr>
      </p:pic>
    </p:spTree>
    <p:extLst>
      <p:ext uri="{BB962C8B-B14F-4D97-AF65-F5344CB8AC3E}">
        <p14:creationId xmlns:p14="http://schemas.microsoft.com/office/powerpoint/2010/main" val="365464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a:xfrm>
            <a:off x="1041989" y="715802"/>
            <a:ext cx="10108019" cy="2387600"/>
          </a:xfrm>
        </p:spPr>
        <p:txBody>
          <a:bodyPr>
            <a:normAutofit/>
          </a:bodyPr>
          <a:lstStyle/>
          <a:p>
            <a:r>
              <a:rPr lang="en-US" sz="5400" b="1" dirty="0">
                <a:latin typeface="Arial" panose="020B0604020202020204" pitchFamily="34" charset="0"/>
                <a:cs typeface="Arial" panose="020B0604020202020204" pitchFamily="34" charset="0"/>
              </a:rPr>
              <a:t>Groomed</a:t>
            </a: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It not only prevents knots and matting, but it gets rid of loose fur and dirt / things that may have got stuck in their coat.</a:t>
            </a:r>
            <a:endParaRPr lang="en-US" dirty="0"/>
          </a:p>
        </p:txBody>
      </p:sp>
    </p:spTree>
    <p:extLst>
      <p:ext uri="{BB962C8B-B14F-4D97-AF65-F5344CB8AC3E}">
        <p14:creationId xmlns:p14="http://schemas.microsoft.com/office/powerpoint/2010/main" val="1456661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1275907" y="3240000"/>
            <a:ext cx="9675628" cy="2351908"/>
          </a:xfrm>
        </p:spPr>
        <p:txBody>
          <a:bodyPr>
            <a:normAutofit fontScale="90000"/>
          </a:bodyPr>
          <a:lstStyle/>
          <a:p>
            <a:br>
              <a:rPr lang="en-GB" dirty="0"/>
            </a:br>
            <a:br>
              <a:rPr lang="en-GB" dirty="0"/>
            </a:br>
            <a:br>
              <a:rPr lang="en-GB" sz="4400" dirty="0"/>
            </a:br>
            <a:r>
              <a:rPr lang="en-GB" sz="4400" dirty="0"/>
              <a:t>Dogs need to be</a:t>
            </a:r>
            <a:br>
              <a:rPr lang="en-GB" sz="4400" dirty="0"/>
            </a:br>
            <a:r>
              <a:rPr lang="en-GB" sz="4400" dirty="0"/>
              <a:t> _________  using treats </a:t>
            </a:r>
            <a:br>
              <a:rPr lang="en-GB" sz="4400" dirty="0"/>
            </a:br>
            <a:r>
              <a:rPr lang="en-GB" sz="4400" dirty="0"/>
              <a:t>and praise so they know how we would like them to behave.</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9AF36D-9148-A94C-B985-802E7F64554A}"/>
              </a:ext>
            </a:extLst>
          </p:cNvPr>
          <p:cNvSpPr txBox="1"/>
          <p:nvPr/>
        </p:nvSpPr>
        <p:spPr>
          <a:xfrm>
            <a:off x="5615352"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5</a:t>
            </a:r>
          </a:p>
        </p:txBody>
      </p:sp>
      <p:sp>
        <p:nvSpPr>
          <p:cNvPr id="8" name="Oval 7">
            <a:extLst>
              <a:ext uri="{FF2B5EF4-FFF2-40B4-BE49-F238E27FC236}">
                <a16:creationId xmlns:a16="http://schemas.microsoft.com/office/drawing/2014/main" id="{3E0EA496-BC1B-4AF1-B555-C8095362A579}"/>
              </a:ext>
            </a:extLst>
          </p:cNvPr>
          <p:cNvSpPr>
            <a:spLocks/>
          </p:cNvSpPr>
          <p:nvPr/>
        </p:nvSpPr>
        <p:spPr>
          <a:xfrm rot="20623244">
            <a:off x="184230" y="1565503"/>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3770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Trained</a:t>
            </a: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All dogs need teaching basic behaviours (sit, stay, come back), </a:t>
            </a:r>
          </a:p>
          <a:p>
            <a:pPr>
              <a:spcBef>
                <a:spcPts val="0"/>
              </a:spcBef>
            </a:pPr>
            <a:r>
              <a:rPr lang="en-GB" dirty="0"/>
              <a:t>using reward-based training, required for daily life. </a:t>
            </a:r>
          </a:p>
        </p:txBody>
      </p:sp>
    </p:spTree>
    <p:extLst>
      <p:ext uri="{BB962C8B-B14F-4D97-AF65-F5344CB8AC3E}">
        <p14:creationId xmlns:p14="http://schemas.microsoft.com/office/powerpoint/2010/main" val="63617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864512" y="3240000"/>
            <a:ext cx="9675628" cy="2284690"/>
          </a:xfrm>
        </p:spPr>
        <p:txBody>
          <a:bodyPr>
            <a:normAutofit fontScale="90000"/>
          </a:bodyPr>
          <a:lstStyle/>
          <a:p>
            <a:r>
              <a:rPr lang="en-US" dirty="0"/>
              <a:t>All dogs need </a:t>
            </a:r>
            <a:br>
              <a:rPr lang="en-US" dirty="0"/>
            </a:br>
            <a:r>
              <a:rPr lang="en-US" dirty="0"/>
              <a:t>lots of ____ and _________.</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AA3CA-0085-3A4D-93CD-DC364BBA78B3}"/>
              </a:ext>
            </a:extLst>
          </p:cNvPr>
          <p:cNvSpPr txBox="1"/>
          <p:nvPr/>
        </p:nvSpPr>
        <p:spPr>
          <a:xfrm>
            <a:off x="5615352"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6</a:t>
            </a:r>
          </a:p>
        </p:txBody>
      </p:sp>
      <p:sp>
        <p:nvSpPr>
          <p:cNvPr id="6" name="Oval 5">
            <a:extLst>
              <a:ext uri="{FF2B5EF4-FFF2-40B4-BE49-F238E27FC236}">
                <a16:creationId xmlns:a16="http://schemas.microsoft.com/office/drawing/2014/main" id="{402DC5AB-9F8D-4647-8277-8FED060197DE}"/>
              </a:ext>
            </a:extLst>
          </p:cNvPr>
          <p:cNvSpPr>
            <a:spLocks/>
          </p:cNvSpPr>
          <p:nvPr/>
        </p:nvSpPr>
        <p:spPr>
          <a:xfrm rot="20623244">
            <a:off x="128036" y="144941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861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Love and affection</a:t>
            </a:r>
            <a:r>
              <a:rPr lang="en-GB" sz="5400" b="1" dirty="0">
                <a:effectLst/>
                <a:latin typeface="Arial" panose="020B0604020202020204" pitchFamily="34" charset="0"/>
                <a:cs typeface="Arial" panose="020B0604020202020204" pitchFamily="34" charset="0"/>
              </a:rPr>
              <a:t> </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Dogs are sentient beings - they have feelings like us. They enjoy our company and enjoy feeling loved. It is very important to remember, however, that dogs</a:t>
            </a:r>
          </a:p>
          <a:p>
            <a:pPr>
              <a:spcBef>
                <a:spcPts val="0"/>
              </a:spcBef>
            </a:pPr>
            <a:r>
              <a:rPr lang="en-GB" dirty="0"/>
              <a:t>like to receive love and affection in different ways to humans.</a:t>
            </a:r>
            <a:endParaRPr lang="en-US" dirty="0"/>
          </a:p>
        </p:txBody>
      </p:sp>
    </p:spTree>
    <p:extLst>
      <p:ext uri="{BB962C8B-B14F-4D97-AF65-F5344CB8AC3E}">
        <p14:creationId xmlns:p14="http://schemas.microsoft.com/office/powerpoint/2010/main" val="303039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1177489" y="3240000"/>
            <a:ext cx="9675628" cy="2284690"/>
          </a:xfrm>
        </p:spPr>
        <p:txBody>
          <a:bodyPr>
            <a:normAutofit fontScale="90000"/>
          </a:bodyPr>
          <a:lstStyle/>
          <a:p>
            <a:r>
              <a:rPr lang="en-US" dirty="0"/>
              <a:t>How often a </a:t>
            </a:r>
            <a:br>
              <a:rPr lang="en-US" dirty="0"/>
            </a:br>
            <a:r>
              <a:rPr lang="en-US" dirty="0"/>
              <a:t>dog needs to be </a:t>
            </a:r>
            <a:br>
              <a:rPr lang="en-US" dirty="0"/>
            </a:br>
            <a:r>
              <a:rPr lang="en-US" dirty="0"/>
              <a:t>treated for fleas and worms.</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09DC06-45E7-4348-AB65-6C3D77597841}"/>
              </a:ext>
            </a:extLst>
          </p:cNvPr>
          <p:cNvSpPr txBox="1"/>
          <p:nvPr/>
        </p:nvSpPr>
        <p:spPr>
          <a:xfrm>
            <a:off x="5638799"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7</a:t>
            </a:r>
          </a:p>
        </p:txBody>
      </p:sp>
      <p:sp>
        <p:nvSpPr>
          <p:cNvPr id="8" name="Oval 7">
            <a:extLst>
              <a:ext uri="{FF2B5EF4-FFF2-40B4-BE49-F238E27FC236}">
                <a16:creationId xmlns:a16="http://schemas.microsoft.com/office/drawing/2014/main" id="{F4DAE7DE-4B08-4875-BA2E-AFF4E9D2C08F}"/>
              </a:ext>
            </a:extLst>
          </p:cNvPr>
          <p:cNvSpPr>
            <a:spLocks/>
          </p:cNvSpPr>
          <p:nvPr/>
        </p:nvSpPr>
        <p:spPr>
          <a:xfrm rot="20623244">
            <a:off x="13620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9581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Every 1-3 months</a:t>
            </a:r>
            <a:r>
              <a:rPr lang="en-GB" sz="5400" b="1" dirty="0">
                <a:effectLst/>
                <a:latin typeface="Arial" panose="020B0604020202020204" pitchFamily="34" charset="0"/>
                <a:cs typeface="Arial" panose="020B0604020202020204" pitchFamily="34" charset="0"/>
              </a:rPr>
              <a:t> </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Treatments can come in different forms, but should</a:t>
            </a:r>
          </a:p>
          <a:p>
            <a:pPr>
              <a:spcBef>
                <a:spcPts val="0"/>
              </a:spcBef>
            </a:pPr>
            <a:r>
              <a:rPr lang="en-GB" dirty="0"/>
              <a:t>be given every 1 to 3 months to prevent dogs from</a:t>
            </a:r>
          </a:p>
          <a:p>
            <a:pPr>
              <a:spcBef>
                <a:spcPts val="0"/>
              </a:spcBef>
            </a:pPr>
            <a:r>
              <a:rPr lang="en-GB" dirty="0"/>
              <a:t>catching and spreading these parasites.</a:t>
            </a:r>
            <a:endParaRPr lang="en-US" dirty="0"/>
          </a:p>
        </p:txBody>
      </p:sp>
    </p:spTree>
    <p:extLst>
      <p:ext uri="{BB962C8B-B14F-4D97-AF65-F5344CB8AC3E}">
        <p14:creationId xmlns:p14="http://schemas.microsoft.com/office/powerpoint/2010/main" val="31323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1177489" y="3240000"/>
            <a:ext cx="9675628" cy="2284690"/>
          </a:xfrm>
        </p:spPr>
        <p:txBody>
          <a:bodyPr>
            <a:normAutofit fontScale="90000"/>
          </a:bodyPr>
          <a:lstStyle/>
          <a:p>
            <a:r>
              <a:rPr lang="en-US" dirty="0"/>
              <a:t>It is important </a:t>
            </a:r>
            <a:br>
              <a:rPr lang="en-US" dirty="0"/>
            </a:br>
            <a:r>
              <a:rPr lang="en-US" dirty="0"/>
              <a:t> to consider the ____ </a:t>
            </a:r>
            <a:br>
              <a:rPr lang="en-US" dirty="0"/>
            </a:br>
            <a:r>
              <a:rPr lang="en-US" dirty="0"/>
              <a:t>of dog before getting one.</a:t>
            </a:r>
            <a:r>
              <a:rPr lang="en-GB" dirty="0">
                <a:effectLst/>
              </a:rPr>
              <a:t> </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3DC2E0-7688-F443-9641-6626F28C0A86}"/>
              </a:ext>
            </a:extLst>
          </p:cNvPr>
          <p:cNvSpPr txBox="1"/>
          <p:nvPr/>
        </p:nvSpPr>
        <p:spPr>
          <a:xfrm>
            <a:off x="5638799"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8</a:t>
            </a:r>
          </a:p>
        </p:txBody>
      </p:sp>
      <p:sp>
        <p:nvSpPr>
          <p:cNvPr id="6" name="Oval 5">
            <a:extLst>
              <a:ext uri="{FF2B5EF4-FFF2-40B4-BE49-F238E27FC236}">
                <a16:creationId xmlns:a16="http://schemas.microsoft.com/office/drawing/2014/main" id="{00C31FDB-2E8E-47B3-9B40-30AD428C8C5C}"/>
              </a:ext>
            </a:extLst>
          </p:cNvPr>
          <p:cNvSpPr>
            <a:spLocks/>
          </p:cNvSpPr>
          <p:nvPr/>
        </p:nvSpPr>
        <p:spPr>
          <a:xfrm rot="20623244">
            <a:off x="16448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4864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GB" sz="5400" b="1" dirty="0">
                <a:latin typeface="Arial" panose="020B0604020202020204" pitchFamily="34" charset="0"/>
                <a:cs typeface="Arial" panose="020B0604020202020204" pitchFamily="34" charset="0"/>
              </a:rPr>
              <a:t>Breed</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a:xfrm>
            <a:off x="1523999" y="3300459"/>
            <a:ext cx="9144000" cy="1655762"/>
          </a:xfrm>
        </p:spPr>
        <p:txBody>
          <a:bodyPr/>
          <a:lstStyle/>
          <a:p>
            <a:r>
              <a:rPr lang="en-GB" dirty="0"/>
              <a:t>You should always research the type or breed of dog before considering whether to buy or adopt. This is because each breed has different characteristics and varying needs in terms of exercise, food, training, enrichment, and susceptibility to health issues, which can affect pet insurance costs and more.</a:t>
            </a:r>
            <a:endParaRPr lang="en-US" dirty="0"/>
          </a:p>
        </p:txBody>
      </p:sp>
    </p:spTree>
    <p:extLst>
      <p:ext uri="{BB962C8B-B14F-4D97-AF65-F5344CB8AC3E}">
        <p14:creationId xmlns:p14="http://schemas.microsoft.com/office/powerpoint/2010/main" val="3823839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808892" y="3401544"/>
            <a:ext cx="10527323" cy="2095690"/>
          </a:xfrm>
        </p:spPr>
        <p:txBody>
          <a:bodyPr>
            <a:normAutofit fontScale="90000"/>
          </a:bodyPr>
          <a:lstStyle/>
          <a:p>
            <a:r>
              <a:rPr lang="en-GB" sz="4800" dirty="0"/>
              <a:t>All dogs need a</a:t>
            </a:r>
            <a:br>
              <a:rPr lang="en-GB" sz="4800" dirty="0"/>
            </a:br>
            <a:r>
              <a:rPr lang="en-GB" sz="4800" dirty="0"/>
              <a:t>selection of ______ to play with so that</a:t>
            </a:r>
            <a:br>
              <a:rPr lang="en-GB" sz="4800" dirty="0"/>
            </a:br>
            <a:r>
              <a:rPr lang="en-GB" sz="4800" dirty="0"/>
              <a:t>they don’t become bored or frustrated.</a:t>
            </a:r>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765014-8E91-0F4D-A524-9F81D8970002}"/>
              </a:ext>
            </a:extLst>
          </p:cNvPr>
          <p:cNvSpPr txBox="1"/>
          <p:nvPr/>
        </p:nvSpPr>
        <p:spPr>
          <a:xfrm>
            <a:off x="5638799"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9</a:t>
            </a:r>
          </a:p>
        </p:txBody>
      </p:sp>
      <p:sp>
        <p:nvSpPr>
          <p:cNvPr id="6" name="Oval 5">
            <a:extLst>
              <a:ext uri="{FF2B5EF4-FFF2-40B4-BE49-F238E27FC236}">
                <a16:creationId xmlns:a16="http://schemas.microsoft.com/office/drawing/2014/main" id="{FEFF81A0-B4E1-4B81-9B0D-4254517AF8B9}"/>
              </a:ext>
            </a:extLst>
          </p:cNvPr>
          <p:cNvSpPr>
            <a:spLocks/>
          </p:cNvSpPr>
          <p:nvPr/>
        </p:nvSpPr>
        <p:spPr>
          <a:xfrm rot="20623244">
            <a:off x="16448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99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C7EF-024A-5145-B6C5-5FEF49DD223F}"/>
              </a:ext>
            </a:extLst>
          </p:cNvPr>
          <p:cNvSpPr>
            <a:spLocks noGrp="1"/>
          </p:cNvSpPr>
          <p:nvPr>
            <p:ph type="title"/>
          </p:nvPr>
        </p:nvSpPr>
        <p:spPr>
          <a:xfrm>
            <a:off x="838200" y="2766218"/>
            <a:ext cx="10515600" cy="1325563"/>
          </a:xfrm>
        </p:spPr>
        <p:txBody>
          <a:bodyPr>
            <a:normAutofit fontScale="90000"/>
          </a:bodyPr>
          <a:lstStyle/>
          <a:p>
            <a:r>
              <a:rPr lang="en-US" dirty="0"/>
              <a:t>Do you know what it takes to be </a:t>
            </a:r>
            <a:br>
              <a:rPr lang="en-US" dirty="0"/>
            </a:br>
            <a:r>
              <a:rPr lang="en-US" dirty="0"/>
              <a:t>a responsible dog owner?</a:t>
            </a:r>
          </a:p>
        </p:txBody>
      </p:sp>
      <p:pic>
        <p:nvPicPr>
          <p:cNvPr id="4" name="Picture 3">
            <a:extLst>
              <a:ext uri="{FF2B5EF4-FFF2-40B4-BE49-F238E27FC236}">
                <a16:creationId xmlns:a16="http://schemas.microsoft.com/office/drawing/2014/main" id="{2B5828DB-72BF-492A-A51F-AE48EE348F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9700793">
            <a:off x="536449" y="3890613"/>
            <a:ext cx="1645921" cy="1325563"/>
          </a:xfrm>
          <a:prstGeom prst="rect">
            <a:avLst/>
          </a:prstGeom>
        </p:spPr>
      </p:pic>
    </p:spTree>
    <p:extLst>
      <p:ext uri="{BB962C8B-B14F-4D97-AF65-F5344CB8AC3E}">
        <p14:creationId xmlns:p14="http://schemas.microsoft.com/office/powerpoint/2010/main" val="3792999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Toys</a:t>
            </a:r>
            <a:endParaRPr lang="en-GB"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Dogs are intelligent animals, so it is important to provide them with safe and suitable opportunities to exercise their minds as well as their bodies, such as</a:t>
            </a:r>
          </a:p>
          <a:p>
            <a:pPr>
              <a:spcBef>
                <a:spcPts val="0"/>
              </a:spcBef>
            </a:pPr>
            <a:r>
              <a:rPr lang="en-GB" dirty="0"/>
              <a:t>playing with or chewing toys.</a:t>
            </a:r>
            <a:endParaRPr lang="en-US" dirty="0"/>
          </a:p>
        </p:txBody>
      </p:sp>
    </p:spTree>
    <p:extLst>
      <p:ext uri="{BB962C8B-B14F-4D97-AF65-F5344CB8AC3E}">
        <p14:creationId xmlns:p14="http://schemas.microsoft.com/office/powerpoint/2010/main" val="15489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1004911" y="3240000"/>
            <a:ext cx="10182173" cy="2284690"/>
          </a:xfrm>
        </p:spPr>
        <p:txBody>
          <a:bodyPr>
            <a:normAutofit fontScale="90000"/>
          </a:bodyPr>
          <a:lstStyle/>
          <a:p>
            <a:r>
              <a:rPr lang="en-US" dirty="0"/>
              <a:t>A dog can live, </a:t>
            </a:r>
            <a:br>
              <a:rPr lang="en-US" dirty="0"/>
            </a:br>
            <a:r>
              <a:rPr lang="en-US" dirty="0"/>
              <a:t>on average, for between</a:t>
            </a:r>
            <a:br>
              <a:rPr lang="en-US" dirty="0"/>
            </a:br>
            <a:r>
              <a:rPr lang="en-US" dirty="0"/>
              <a:t> ____ and ____  years.</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A912D0-C83B-5E4D-84F0-0EA8B85C8CCA}"/>
              </a:ext>
            </a:extLst>
          </p:cNvPr>
          <p:cNvSpPr txBox="1"/>
          <p:nvPr/>
        </p:nvSpPr>
        <p:spPr>
          <a:xfrm>
            <a:off x="5615352" y="1842427"/>
            <a:ext cx="961293"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10</a:t>
            </a:r>
          </a:p>
        </p:txBody>
      </p:sp>
      <p:sp>
        <p:nvSpPr>
          <p:cNvPr id="6" name="Oval 5">
            <a:extLst>
              <a:ext uri="{FF2B5EF4-FFF2-40B4-BE49-F238E27FC236}">
                <a16:creationId xmlns:a16="http://schemas.microsoft.com/office/drawing/2014/main" id="{9093FADA-936E-4B5E-9257-F801E6B8CB4E}"/>
              </a:ext>
            </a:extLst>
          </p:cNvPr>
          <p:cNvSpPr>
            <a:spLocks/>
          </p:cNvSpPr>
          <p:nvPr/>
        </p:nvSpPr>
        <p:spPr>
          <a:xfrm rot="20623244">
            <a:off x="16448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2218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10 – 15 years</a:t>
            </a:r>
            <a:endParaRPr lang="en-GB"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r>
              <a:rPr lang="en-GB" dirty="0"/>
              <a:t>Life span can depend on the size and breed of a dog.</a:t>
            </a:r>
            <a:endParaRPr lang="en-US" dirty="0"/>
          </a:p>
        </p:txBody>
      </p:sp>
    </p:spTree>
    <p:extLst>
      <p:ext uri="{BB962C8B-B14F-4D97-AF65-F5344CB8AC3E}">
        <p14:creationId xmlns:p14="http://schemas.microsoft.com/office/powerpoint/2010/main" val="39659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857691" y="3240000"/>
            <a:ext cx="10476615" cy="2368062"/>
          </a:xfrm>
        </p:spPr>
        <p:txBody>
          <a:bodyPr>
            <a:normAutofit/>
          </a:bodyPr>
          <a:lstStyle/>
          <a:p>
            <a:r>
              <a:rPr lang="en-US" sz="5400" dirty="0"/>
              <a:t>Dogs need a </a:t>
            </a:r>
            <a:br>
              <a:rPr lang="en-US" sz="5400" dirty="0"/>
            </a:br>
            <a:r>
              <a:rPr lang="en-US" sz="5400" dirty="0"/>
              <a:t>comfortable _____     </a:t>
            </a:r>
            <a:br>
              <a:rPr lang="en-US" sz="5400" dirty="0"/>
            </a:br>
            <a:r>
              <a:rPr lang="en-US" sz="5400" dirty="0"/>
              <a:t>to relax and sleep on.</a:t>
            </a:r>
            <a:endParaRPr lang="en-GB" sz="5400"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94A4A2-2B32-A349-9CD3-206A1803BA7D}"/>
              </a:ext>
            </a:extLst>
          </p:cNvPr>
          <p:cNvSpPr txBox="1"/>
          <p:nvPr/>
        </p:nvSpPr>
        <p:spPr>
          <a:xfrm>
            <a:off x="5363306" y="1842427"/>
            <a:ext cx="14653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11</a:t>
            </a:r>
          </a:p>
        </p:txBody>
      </p:sp>
      <p:sp>
        <p:nvSpPr>
          <p:cNvPr id="6" name="Oval 5">
            <a:extLst>
              <a:ext uri="{FF2B5EF4-FFF2-40B4-BE49-F238E27FC236}">
                <a16:creationId xmlns:a16="http://schemas.microsoft.com/office/drawing/2014/main" id="{2B55DF2C-5A36-49CC-BEF3-2BEAAA7F6F8B}"/>
              </a:ext>
            </a:extLst>
          </p:cNvPr>
          <p:cNvSpPr>
            <a:spLocks/>
          </p:cNvSpPr>
          <p:nvPr/>
        </p:nvSpPr>
        <p:spPr>
          <a:xfrm rot="20623244">
            <a:off x="16448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417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Bed</a:t>
            </a:r>
            <a:r>
              <a:rPr lang="en-GB" sz="5400" b="1" dirty="0">
                <a:effectLst/>
                <a:latin typeface="Arial" panose="020B0604020202020204" pitchFamily="34" charset="0"/>
                <a:cs typeface="Arial" panose="020B0604020202020204" pitchFamily="34" charset="0"/>
              </a:rPr>
              <a:t> </a:t>
            </a:r>
            <a:endParaRPr lang="en-GB"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r>
              <a:rPr lang="en-GB" dirty="0"/>
              <a:t>Dogs need their own space to relax and have some alone time, so it’s important they are given a comfortable place to rest and sleep that is a ‘dog-only zone’.</a:t>
            </a:r>
            <a:endParaRPr lang="en-US" dirty="0"/>
          </a:p>
        </p:txBody>
      </p:sp>
    </p:spTree>
    <p:extLst>
      <p:ext uri="{BB962C8B-B14F-4D97-AF65-F5344CB8AC3E}">
        <p14:creationId xmlns:p14="http://schemas.microsoft.com/office/powerpoint/2010/main" val="600817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820616" y="2852517"/>
            <a:ext cx="10585938" cy="2751880"/>
          </a:xfrm>
        </p:spPr>
        <p:txBody>
          <a:bodyPr>
            <a:noAutofit/>
          </a:bodyPr>
          <a:lstStyle/>
          <a:p>
            <a:r>
              <a:rPr lang="en-US" sz="4800" dirty="0"/>
              <a:t>The maximum </a:t>
            </a:r>
            <a:br>
              <a:rPr lang="en-US" sz="4800" dirty="0"/>
            </a:br>
            <a:r>
              <a:rPr lang="en-US" sz="4800" dirty="0"/>
              <a:t>number of hours Dogs Trust believes a dog should be left alone.</a:t>
            </a:r>
            <a:r>
              <a:rPr lang="en-GB" sz="4800" dirty="0">
                <a:effectLst/>
              </a:rPr>
              <a:t> </a:t>
            </a:r>
            <a:endParaRPr lang="en-GB" sz="4800"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81E9A1-37B6-E148-BF70-8F869DC76072}"/>
              </a:ext>
            </a:extLst>
          </p:cNvPr>
          <p:cNvSpPr txBox="1"/>
          <p:nvPr/>
        </p:nvSpPr>
        <p:spPr>
          <a:xfrm>
            <a:off x="5591907" y="1844332"/>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12</a:t>
            </a:r>
          </a:p>
        </p:txBody>
      </p:sp>
      <p:sp>
        <p:nvSpPr>
          <p:cNvPr id="8" name="Oval 7">
            <a:extLst>
              <a:ext uri="{FF2B5EF4-FFF2-40B4-BE49-F238E27FC236}">
                <a16:creationId xmlns:a16="http://schemas.microsoft.com/office/drawing/2014/main" id="{020CFF47-0DF7-4765-B2B2-39615285106D}"/>
              </a:ext>
            </a:extLst>
          </p:cNvPr>
          <p:cNvSpPr>
            <a:spLocks/>
          </p:cNvSpPr>
          <p:nvPr/>
        </p:nvSpPr>
        <p:spPr>
          <a:xfrm rot="20623244">
            <a:off x="164486" y="1491844"/>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5052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effectLst/>
                <a:latin typeface="Arial" panose="020B0604020202020204" pitchFamily="34" charset="0"/>
                <a:cs typeface="Arial" panose="020B0604020202020204" pitchFamily="34" charset="0"/>
              </a:rPr>
              <a:t>Four hours</a:t>
            </a:r>
            <a:r>
              <a:rPr lang="en-GB" sz="5400" b="1" dirty="0">
                <a:effectLst/>
                <a:latin typeface="Arial" panose="020B0604020202020204" pitchFamily="34" charset="0"/>
                <a:cs typeface="Arial" panose="020B0604020202020204" pitchFamily="34" charset="0"/>
              </a:rPr>
              <a:t> </a:t>
            </a:r>
            <a:endParaRPr lang="en-GB"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a:xfrm>
            <a:off x="1400173" y="3429000"/>
            <a:ext cx="9391651" cy="1655762"/>
          </a:xfrm>
        </p:spPr>
        <p:txBody>
          <a:bodyPr/>
          <a:lstStyle/>
          <a:p>
            <a:r>
              <a:rPr lang="en-US" dirty="0"/>
              <a:t>Dogs enjoy company. They can become insecure or anxious if left alone for too long. They can also become bored, which may lead to other problems such as chewing furniture!</a:t>
            </a:r>
          </a:p>
        </p:txBody>
      </p:sp>
    </p:spTree>
    <p:extLst>
      <p:ext uri="{BB962C8B-B14F-4D97-AF65-F5344CB8AC3E}">
        <p14:creationId xmlns:p14="http://schemas.microsoft.com/office/powerpoint/2010/main" val="97513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C7EF-024A-5145-B6C5-5FEF49DD223F}"/>
              </a:ext>
            </a:extLst>
          </p:cNvPr>
          <p:cNvSpPr>
            <a:spLocks noGrp="1"/>
          </p:cNvSpPr>
          <p:nvPr>
            <p:ph type="title"/>
          </p:nvPr>
        </p:nvSpPr>
        <p:spPr>
          <a:xfrm>
            <a:off x="838200" y="2766218"/>
            <a:ext cx="10515600" cy="1325563"/>
          </a:xfrm>
        </p:spPr>
        <p:txBody>
          <a:bodyPr>
            <a:normAutofit fontScale="90000"/>
          </a:bodyPr>
          <a:lstStyle/>
          <a:p>
            <a:r>
              <a:rPr lang="en-US" sz="5300" b="1" dirty="0"/>
              <a:t>Well done!</a:t>
            </a:r>
            <a:br>
              <a:rPr lang="en-US" b="1" dirty="0"/>
            </a:br>
            <a:r>
              <a:rPr lang="en-US" b="1" dirty="0"/>
              <a:t> </a:t>
            </a:r>
            <a:br>
              <a:rPr lang="en-US" b="1" dirty="0"/>
            </a:br>
            <a:r>
              <a:rPr lang="en-US" b="1" dirty="0"/>
              <a:t>How many did you get right? </a:t>
            </a:r>
          </a:p>
        </p:txBody>
      </p:sp>
    </p:spTree>
    <p:extLst>
      <p:ext uri="{BB962C8B-B14F-4D97-AF65-F5344CB8AC3E}">
        <p14:creationId xmlns:p14="http://schemas.microsoft.com/office/powerpoint/2010/main" val="2411292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2455982" y="3240000"/>
            <a:ext cx="7280030" cy="2293259"/>
          </a:xfrm>
        </p:spPr>
        <p:txBody>
          <a:bodyPr>
            <a:normAutofit fontScale="90000"/>
          </a:bodyPr>
          <a:lstStyle/>
          <a:p>
            <a:pPr lvl="0"/>
            <a:r>
              <a:rPr lang="en-US" b="1" dirty="0"/>
              <a:t>The minimum number of walks a dog needs each day.</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6"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BDB5A6-50D2-2041-B88E-0B2BB6949525}"/>
              </a:ext>
            </a:extLst>
          </p:cNvPr>
          <p:cNvSpPr txBox="1"/>
          <p:nvPr/>
        </p:nvSpPr>
        <p:spPr>
          <a:xfrm>
            <a:off x="5615352" y="1854150"/>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1</a:t>
            </a:r>
          </a:p>
        </p:txBody>
      </p:sp>
      <p:sp>
        <p:nvSpPr>
          <p:cNvPr id="3" name="Oval 2">
            <a:extLst>
              <a:ext uri="{FF2B5EF4-FFF2-40B4-BE49-F238E27FC236}">
                <a16:creationId xmlns:a16="http://schemas.microsoft.com/office/drawing/2014/main" id="{7EBA0A31-FC30-384E-A0B8-05536C05DED9}"/>
              </a:ext>
            </a:extLst>
          </p:cNvPr>
          <p:cNvSpPr/>
          <p:nvPr/>
        </p:nvSpPr>
        <p:spPr>
          <a:xfrm rot="20945596">
            <a:off x="251749" y="1573538"/>
            <a:ext cx="3238978" cy="2100375"/>
          </a:xfrm>
          <a:prstGeom prst="ellipse">
            <a:avLst/>
          </a:prstGeom>
          <a:blipFill>
            <a:blip r:embed="rId3" cstate="email">
              <a:extLst>
                <a:ext uri="{28A0092B-C50C-407E-A947-70E740481C1C}">
                  <a14:useLocalDpi xmlns:a14="http://schemas.microsoft.com/office/drawing/2010/main"/>
                </a:ext>
              </a:extLst>
            </a:blip>
            <a:stretch>
              <a:fillRect/>
            </a:stretch>
          </a:blipFill>
          <a:ln w="76200">
            <a:solidFill>
              <a:schemeClr val="bg1"/>
            </a:solidFill>
          </a:ln>
          <a:effectLst>
            <a:outerShdw blurRad="127000" dist="165100" dir="6720000" sx="94000" sy="9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29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A990-E087-FF46-BD71-A6057F01FCE4}"/>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Two</a:t>
            </a:r>
          </a:p>
        </p:txBody>
      </p:sp>
      <p:sp>
        <p:nvSpPr>
          <p:cNvPr id="5" name="Subtitle 4">
            <a:extLst>
              <a:ext uri="{FF2B5EF4-FFF2-40B4-BE49-F238E27FC236}">
                <a16:creationId xmlns:a16="http://schemas.microsoft.com/office/drawing/2014/main" id="{6E79F365-2AAB-244B-A08D-E4F1EB3B61E5}"/>
              </a:ext>
            </a:extLst>
          </p:cNvPr>
          <p:cNvSpPr>
            <a:spLocks noGrp="1"/>
          </p:cNvSpPr>
          <p:nvPr>
            <p:ph type="subTitle" idx="1"/>
          </p:nvPr>
        </p:nvSpPr>
        <p:spPr/>
        <p:txBody>
          <a:bodyPr/>
          <a:lstStyle/>
          <a:p>
            <a:pPr>
              <a:spcBef>
                <a:spcPts val="0"/>
              </a:spcBef>
            </a:pPr>
            <a:r>
              <a:rPr lang="en-GB" dirty="0"/>
              <a:t>Dogs need daily exercise to keep fit and healthy and to</a:t>
            </a:r>
          </a:p>
          <a:p>
            <a:pPr>
              <a:spcBef>
                <a:spcPts val="0"/>
              </a:spcBef>
            </a:pPr>
            <a:r>
              <a:rPr lang="en-GB" dirty="0"/>
              <a:t>explore / sniff / socialise.</a:t>
            </a:r>
            <a:endParaRPr lang="en-US" dirty="0"/>
          </a:p>
        </p:txBody>
      </p:sp>
    </p:spTree>
    <p:extLst>
      <p:ext uri="{BB962C8B-B14F-4D97-AF65-F5344CB8AC3E}">
        <p14:creationId xmlns:p14="http://schemas.microsoft.com/office/powerpoint/2010/main" val="785794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332538" y="3240000"/>
            <a:ext cx="11526922" cy="2331753"/>
          </a:xfrm>
        </p:spPr>
        <p:txBody>
          <a:bodyPr>
            <a:normAutofit fontScale="90000"/>
          </a:bodyPr>
          <a:lstStyle/>
          <a:p>
            <a:pPr lvl="0"/>
            <a:r>
              <a:rPr lang="en-US" b="1" dirty="0"/>
              <a:t>It is the law </a:t>
            </a:r>
            <a:br>
              <a:rPr lang="en-US" b="1" dirty="0"/>
            </a:br>
            <a:r>
              <a:rPr lang="en-US" b="1" dirty="0"/>
              <a:t>that every dog has </a:t>
            </a:r>
            <a:br>
              <a:rPr lang="en-US" b="1" dirty="0"/>
            </a:br>
            <a:r>
              <a:rPr lang="en-US" b="1" dirty="0"/>
              <a:t>an _____ attached to their collar. </a:t>
            </a:r>
            <a:endParaRPr lang="en-GB"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630F7A-BE30-5E4B-B3F4-F0DD1BCB458F}"/>
              </a:ext>
            </a:extLst>
          </p:cNvPr>
          <p:cNvSpPr txBox="1"/>
          <p:nvPr/>
        </p:nvSpPr>
        <p:spPr>
          <a:xfrm>
            <a:off x="5638799"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13485B23-988D-4A85-8711-EAA46AB080CD}"/>
              </a:ext>
            </a:extLst>
          </p:cNvPr>
          <p:cNvSpPr>
            <a:spLocks/>
          </p:cNvSpPr>
          <p:nvPr/>
        </p:nvSpPr>
        <p:spPr>
          <a:xfrm rot="20623244">
            <a:off x="293445" y="1449416"/>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0708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ID tag</a:t>
            </a:r>
          </a:p>
        </p:txBody>
      </p:sp>
      <p:sp>
        <p:nvSpPr>
          <p:cNvPr id="5" name="Subtitle 4">
            <a:extLst>
              <a:ext uri="{FF2B5EF4-FFF2-40B4-BE49-F238E27FC236}">
                <a16:creationId xmlns:a16="http://schemas.microsoft.com/office/drawing/2014/main" id="{3B68D40C-51AE-8B45-AE9D-39472E8DCAA1}"/>
              </a:ext>
            </a:extLst>
          </p:cNvPr>
          <p:cNvSpPr>
            <a:spLocks noGrp="1"/>
          </p:cNvSpPr>
          <p:nvPr>
            <p:ph type="subTitle" idx="1"/>
          </p:nvPr>
        </p:nvSpPr>
        <p:spPr/>
        <p:txBody>
          <a:bodyPr/>
          <a:lstStyle/>
          <a:p>
            <a:pPr>
              <a:spcBef>
                <a:spcPts val="0"/>
              </a:spcBef>
            </a:pPr>
            <a:r>
              <a:rPr lang="en-GB" dirty="0"/>
              <a:t>Any dog in a public place must have the name and address of their owner (and we suggest phone number too) on an ID tag attached to their collar.</a:t>
            </a:r>
            <a:endParaRPr lang="en-US" dirty="0"/>
          </a:p>
        </p:txBody>
      </p:sp>
    </p:spTree>
    <p:extLst>
      <p:ext uri="{BB962C8B-B14F-4D97-AF65-F5344CB8AC3E}">
        <p14:creationId xmlns:p14="http://schemas.microsoft.com/office/powerpoint/2010/main" val="419015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844063" y="3240000"/>
            <a:ext cx="10515600" cy="2334282"/>
          </a:xfrm>
        </p:spPr>
        <p:txBody>
          <a:bodyPr>
            <a:noAutofit/>
          </a:bodyPr>
          <a:lstStyle/>
          <a:p>
            <a:pPr lvl="0"/>
            <a:r>
              <a:rPr lang="en-US" sz="4000" dirty="0"/>
              <a:t>The number </a:t>
            </a:r>
            <a:br>
              <a:rPr lang="en-US" sz="4000" dirty="0"/>
            </a:br>
            <a:r>
              <a:rPr lang="en-US" sz="4000" dirty="0"/>
              <a:t>of times per year a dog </a:t>
            </a:r>
            <a:br>
              <a:rPr lang="en-US" sz="4000" dirty="0"/>
            </a:br>
            <a:r>
              <a:rPr lang="en-US" sz="4000" dirty="0"/>
              <a:t>should visit the vet for their vaccination booster and a general check-up.</a:t>
            </a:r>
            <a:r>
              <a:rPr lang="en-GB" sz="4000" dirty="0">
                <a:effectLst/>
              </a:rPr>
              <a:t> </a:t>
            </a:r>
            <a:endParaRPr lang="en-GB" sz="4000"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4C9473-6DF5-D94C-B6F4-19A6DAC8DB6D}"/>
              </a:ext>
            </a:extLst>
          </p:cNvPr>
          <p:cNvSpPr txBox="1"/>
          <p:nvPr/>
        </p:nvSpPr>
        <p:spPr>
          <a:xfrm>
            <a:off x="5638799" y="1868175"/>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1E5BAF68-5081-44F0-A035-45FACF2C9688}"/>
              </a:ext>
            </a:extLst>
          </p:cNvPr>
          <p:cNvSpPr>
            <a:spLocks/>
          </p:cNvSpPr>
          <p:nvPr/>
        </p:nvSpPr>
        <p:spPr>
          <a:xfrm rot="20623244">
            <a:off x="557394" y="1299018"/>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649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4D2C-1133-D74D-A717-C3F85881E7DC}"/>
              </a:ext>
            </a:extLst>
          </p:cNvPr>
          <p:cNvSpPr>
            <a:spLocks noGrp="1"/>
          </p:cNvSpPr>
          <p:nvPr>
            <p:ph type="ctrTitle"/>
          </p:nvPr>
        </p:nvSpPr>
        <p:spPr/>
        <p:txBody>
          <a:bodyPr>
            <a:normAutofit/>
          </a:bodyPr>
          <a:lstStyle/>
          <a:p>
            <a:r>
              <a:rPr lang="en-US" sz="5400" b="1" dirty="0">
                <a:latin typeface="Arial" panose="020B0604020202020204" pitchFamily="34" charset="0"/>
                <a:cs typeface="Arial" panose="020B0604020202020204" pitchFamily="34" charset="0"/>
              </a:rPr>
              <a:t>One</a:t>
            </a:r>
          </a:p>
        </p:txBody>
      </p:sp>
      <p:sp>
        <p:nvSpPr>
          <p:cNvPr id="3" name="Subtitle 2">
            <a:extLst>
              <a:ext uri="{FF2B5EF4-FFF2-40B4-BE49-F238E27FC236}">
                <a16:creationId xmlns:a16="http://schemas.microsoft.com/office/drawing/2014/main" id="{86B49B2D-7B65-604E-A296-E85521109280}"/>
              </a:ext>
            </a:extLst>
          </p:cNvPr>
          <p:cNvSpPr>
            <a:spLocks noGrp="1"/>
          </p:cNvSpPr>
          <p:nvPr>
            <p:ph type="subTitle" idx="1"/>
          </p:nvPr>
        </p:nvSpPr>
        <p:spPr/>
        <p:txBody>
          <a:bodyPr/>
          <a:lstStyle/>
          <a:p>
            <a:pPr>
              <a:spcBef>
                <a:spcPts val="0"/>
              </a:spcBef>
            </a:pPr>
            <a:r>
              <a:rPr lang="en-GB" dirty="0"/>
              <a:t>Vaccinating your dog stops them from catching and spreading deadly diseases to other dogs, meaning the whole of the dog population is a little safer!</a:t>
            </a:r>
            <a:endParaRPr lang="en-US" dirty="0"/>
          </a:p>
        </p:txBody>
      </p:sp>
    </p:spTree>
    <p:extLst>
      <p:ext uri="{BB962C8B-B14F-4D97-AF65-F5344CB8AC3E}">
        <p14:creationId xmlns:p14="http://schemas.microsoft.com/office/powerpoint/2010/main" val="402680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4B0A-BC34-2948-A527-50E20450D014}"/>
              </a:ext>
            </a:extLst>
          </p:cNvPr>
          <p:cNvSpPr>
            <a:spLocks noGrp="1"/>
          </p:cNvSpPr>
          <p:nvPr>
            <p:ph type="ctrTitle"/>
          </p:nvPr>
        </p:nvSpPr>
        <p:spPr>
          <a:xfrm>
            <a:off x="217421" y="3240000"/>
            <a:ext cx="11733710" cy="2335010"/>
          </a:xfrm>
        </p:spPr>
        <p:txBody>
          <a:bodyPr>
            <a:normAutofit/>
          </a:bodyPr>
          <a:lstStyle/>
          <a:p>
            <a:pPr lvl="0"/>
            <a:r>
              <a:rPr lang="en-US" sz="4000" dirty="0"/>
              <a:t>Dogs need to be</a:t>
            </a:r>
            <a:br>
              <a:rPr lang="en-US" sz="4000" dirty="0"/>
            </a:br>
            <a:r>
              <a:rPr lang="en-US" sz="4000" dirty="0"/>
              <a:t>_____  3 to 4 times per week. </a:t>
            </a:r>
            <a:br>
              <a:rPr lang="en-US" sz="4000" dirty="0"/>
            </a:br>
            <a:r>
              <a:rPr lang="en-US" sz="4000" dirty="0"/>
              <a:t>It is important to prevent their fur from </a:t>
            </a:r>
            <a:br>
              <a:rPr lang="en-US" sz="4000" dirty="0"/>
            </a:br>
            <a:r>
              <a:rPr lang="en-US" sz="4000" dirty="0"/>
              <a:t>matting or becoming knotted and tangled.</a:t>
            </a:r>
            <a:r>
              <a:rPr lang="en-GB" sz="4000" dirty="0">
                <a:effectLst/>
              </a:rPr>
              <a:t> </a:t>
            </a:r>
            <a:endParaRPr lang="en-GB" sz="4000" dirty="0"/>
          </a:p>
        </p:txBody>
      </p:sp>
      <p:sp>
        <p:nvSpPr>
          <p:cNvPr id="4" name="Oval 3">
            <a:extLst>
              <a:ext uri="{FF2B5EF4-FFF2-40B4-BE49-F238E27FC236}">
                <a16:creationId xmlns:a16="http://schemas.microsoft.com/office/drawing/2014/main" id="{400851A5-8541-C341-92BD-85A2F46CC987}"/>
              </a:ext>
            </a:extLst>
          </p:cNvPr>
          <p:cNvSpPr/>
          <p:nvPr/>
        </p:nvSpPr>
        <p:spPr>
          <a:xfrm>
            <a:off x="5591907" y="1800000"/>
            <a:ext cx="1008185" cy="10081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8E6AB1-9EB1-7A44-A2EC-DABC001B2340}"/>
              </a:ext>
            </a:extLst>
          </p:cNvPr>
          <p:cNvSpPr txBox="1"/>
          <p:nvPr/>
        </p:nvSpPr>
        <p:spPr>
          <a:xfrm>
            <a:off x="5615352" y="1842427"/>
            <a:ext cx="961293"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4</a:t>
            </a:r>
          </a:p>
        </p:txBody>
      </p:sp>
      <p:sp>
        <p:nvSpPr>
          <p:cNvPr id="6" name="Oval 5">
            <a:extLst>
              <a:ext uri="{FF2B5EF4-FFF2-40B4-BE49-F238E27FC236}">
                <a16:creationId xmlns:a16="http://schemas.microsoft.com/office/drawing/2014/main" id="{60711F2A-F2DB-410B-A850-112E337E9304}"/>
              </a:ext>
            </a:extLst>
          </p:cNvPr>
          <p:cNvSpPr>
            <a:spLocks/>
          </p:cNvSpPr>
          <p:nvPr/>
        </p:nvSpPr>
        <p:spPr>
          <a:xfrm rot="20623244">
            <a:off x="76627" y="1449416"/>
            <a:ext cx="3768698" cy="26326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2145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651</Words>
  <Application>Microsoft Office PowerPoint</Application>
  <PresentationFormat>Widescreen</PresentationFormat>
  <Paragraphs>66</Paragraphs>
  <Slides>27</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Frutiger 45 Light</vt:lpstr>
      <vt:lpstr>Frutiger 65</vt:lpstr>
      <vt:lpstr>GoodDog Plain</vt:lpstr>
      <vt:lpstr>Office Theme</vt:lpstr>
      <vt:lpstr>Custom Design</vt:lpstr>
      <vt:lpstr>PowerPoint Presentation</vt:lpstr>
      <vt:lpstr>Do you know what it takes to be  a responsible dog owner?</vt:lpstr>
      <vt:lpstr>The minimum number of walks a dog needs each day.</vt:lpstr>
      <vt:lpstr>Two</vt:lpstr>
      <vt:lpstr>It is the law  that every dog has  an _____ attached to their collar. </vt:lpstr>
      <vt:lpstr>ID tag</vt:lpstr>
      <vt:lpstr>The number  of times per year a dog  should visit the vet for their vaccination booster and a general check-up. </vt:lpstr>
      <vt:lpstr>One</vt:lpstr>
      <vt:lpstr>Dogs need to be _____  3 to 4 times per week.  It is important to prevent their fur from  matting or becoming knotted and tangled. </vt:lpstr>
      <vt:lpstr>Groomed</vt:lpstr>
      <vt:lpstr>   Dogs need to be  _________  using treats  and praise so they know how we would like them to behave.</vt:lpstr>
      <vt:lpstr>Trained</vt:lpstr>
      <vt:lpstr>All dogs need  lots of ____ and _________.</vt:lpstr>
      <vt:lpstr>Love and affection </vt:lpstr>
      <vt:lpstr>How often a  dog needs to be  treated for fleas and worms.</vt:lpstr>
      <vt:lpstr>Every 1-3 months </vt:lpstr>
      <vt:lpstr>It is important   to consider the ____  of dog before getting one. </vt:lpstr>
      <vt:lpstr>Breed</vt:lpstr>
      <vt:lpstr>All dogs need a selection of ______ to play with so that they don’t become bored or frustrated.</vt:lpstr>
      <vt:lpstr>Toys</vt:lpstr>
      <vt:lpstr>A dog can live,  on average, for between  ____ and ____  years.</vt:lpstr>
      <vt:lpstr>10 – 15 years</vt:lpstr>
      <vt:lpstr>Dogs need a  comfortable _____      to relax and sleep on.</vt:lpstr>
      <vt:lpstr>Bed </vt:lpstr>
      <vt:lpstr>The maximum  number of hours Dogs Trust believes a dog should be left alone. </vt:lpstr>
      <vt:lpstr>Four hours </vt:lpstr>
      <vt:lpstr>Well done!   How many did you get right?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Braden</dc:creator>
  <cp:lastModifiedBy>Faye Holliday</cp:lastModifiedBy>
  <cp:revision>40</cp:revision>
  <dcterms:created xsi:type="dcterms:W3CDTF">2019-12-13T10:14:54Z</dcterms:created>
  <dcterms:modified xsi:type="dcterms:W3CDTF">2020-04-06T13:43:59Z</dcterms:modified>
</cp:coreProperties>
</file>